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tif" ContentType="image/tif"/>
  <Override PartName="/ppt/presentation.xml" ContentType="application/vnd.openxmlformats-officedocument.presentationml.presentation.main+xml"/>
  <Override PartName="/ppt/slides/slide27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28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33.xml" ContentType="application/vnd.openxmlformats-officedocument.presentationml.slide+xml"/>
  <Override PartName="/ppt/slides/slide36.xml" ContentType="application/vnd.openxmlformats-officedocument.presentationml.slide+xml"/>
  <Override PartName="/ppt/slides/slide31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32.xml" ContentType="application/vnd.openxmlformats-officedocument.presentationml.slide+xml"/>
  <Override PartName="/ppt/slides/slide29.xml" ContentType="application/vnd.openxmlformats-officedocument.presentationml.slide+xml"/>
  <Override PartName="/ppt/slides/slide1.xml" ContentType="application/vnd.openxmlformats-officedocument.presentationml.slide+xml"/>
  <Override PartName="/ppt/slides/slide30.xml" ContentType="application/vnd.openxmlformats-officedocument.presentationml.slide+xml"/>
  <Override PartName="/ppt/notesSlides/notesSlide10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11.xml" ContentType="application/vnd.openxmlformats-officedocument.presentationml.notesSlide+xml"/>
  <Override PartName="/ppt/notesSlides/notesSlide9.xml" ContentType="application/vnd.openxmlformats-officedocument.presentationml.notesSlide+xml"/>
  <Override PartName="/ppt/slideLayouts/slideLayout2.xml" ContentType="application/vnd.openxmlformats-officedocument.presentationml.slideLayout+xml"/>
  <Override PartName="/ppt/notesSlides/notesSlide6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slideLayouts/slideLayout9.xml" ContentType="application/vnd.openxmlformats-officedocument.presentationml.slideLayout+xml"/>
  <Override PartName="/ppt/notesSlides/notesSlide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Override1.xml" ContentType="application/vnd.openxmlformats-officedocument.themeOverr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281" r:id="rId2"/>
    <p:sldId id="298" r:id="rId3"/>
    <p:sldId id="287" r:id="rId4"/>
    <p:sldId id="299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288" r:id="rId13"/>
    <p:sldId id="289" r:id="rId14"/>
    <p:sldId id="291" r:id="rId15"/>
    <p:sldId id="318" r:id="rId16"/>
    <p:sldId id="319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290" r:id="rId27"/>
    <p:sldId id="316" r:id="rId28"/>
    <p:sldId id="292" r:id="rId29"/>
    <p:sldId id="293" r:id="rId30"/>
    <p:sldId id="294" r:id="rId31"/>
    <p:sldId id="295" r:id="rId32"/>
    <p:sldId id="296" r:id="rId33"/>
    <p:sldId id="317" r:id="rId34"/>
    <p:sldId id="297" r:id="rId35"/>
    <p:sldId id="320" r:id="rId36"/>
    <p:sldId id="321" r:id="rId37"/>
    <p:sldId id="322" r:id="rId38"/>
    <p:sldId id="323" r:id="rId39"/>
    <p:sldId id="261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595" autoAdjust="0"/>
  </p:normalViewPr>
  <p:slideViewPr>
    <p:cSldViewPr>
      <p:cViewPr varScale="1">
        <p:scale>
          <a:sx n="79" d="100"/>
          <a:sy n="79" d="100"/>
        </p:scale>
        <p:origin x="1507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48" Type="http://schemas.openxmlformats.org/officeDocument/2006/relationships/customXml" Target="../customXml/item3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ustomXml" Target="../customXml/item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51E6DF-7A91-4107-AED2-E3157E99F359}" type="datetimeFigureOut">
              <a:rPr lang="en-IN" smtClean="0"/>
              <a:t>30-08-2021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A19279-D174-4B0F-9E72-C6572B1F31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4965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19279-D174-4B0F-9E72-C6572B1F3136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65331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EABED60A-929E-4C4D-9112-1EEBF00ADF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80C1ECA4-DE64-4444-BF21-3DD2560651D3}" type="slidenum">
              <a:rPr lang="en-US" altLang="en-US">
                <a:latin typeface="Times New Roman" panose="02020603050405020304" pitchFamily="18" charset="0"/>
              </a:rPr>
              <a:pPr/>
              <a:t>33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048E45A5-82DF-47CC-84F2-116CAD03EE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9F978B2F-3710-425C-BD2B-C788687181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6679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19279-D174-4B0F-9E72-C6572B1F3136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9981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19279-D174-4B0F-9E72-C6572B1F3136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8863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90A148A5-F4DB-4D96-BA58-0F6DC26532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88E45D23-FE3C-4B7D-9AF6-A36598DE01D1}" type="slidenum">
              <a:rPr lang="en-US" altLang="en-US">
                <a:latin typeface="Times New Roman" panose="02020603050405020304" pitchFamily="18" charset="0"/>
              </a:rPr>
              <a:pPr/>
              <a:t>15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590A8144-22CD-43E4-8FA8-E81CBEE6C9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DAC081FF-2510-4BD5-919F-C3B05E0B05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9719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19279-D174-4B0F-9E72-C6572B1F3136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0980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19279-D174-4B0F-9E72-C6572B1F3136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8737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19279-D174-4B0F-9E72-C6572B1F3136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74146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19279-D174-4B0F-9E72-C6572B1F3136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956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19279-D174-4B0F-9E72-C6572B1F3136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1063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19279-D174-4B0F-9E72-C6572B1F3136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4904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8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9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9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0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0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mlDrawing" Target="../drawings/vmlDrawing8.v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8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1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2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85975" y="1600200"/>
            <a:ext cx="6981824" cy="1894362"/>
          </a:xfrm>
        </p:spPr>
        <p:txBody>
          <a:bodyPr>
            <a:noAutofit/>
          </a:bodyPr>
          <a:lstStyle/>
          <a:p>
            <a:pPr algn="ctr"/>
            <a:r>
              <a:rPr lang="en-IN" sz="3600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19CSE305: </a:t>
            </a:r>
            <a:r>
              <a:rPr lang="en-IN" sz="3600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MACHINE </a:t>
            </a:r>
            <a:r>
              <a:rPr lang="en-IN" sz="3600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LEARNING </a:t>
            </a:r>
            <a:r>
              <a:rPr lang="en-IN" sz="4400" dirty="0" smtClean="0">
                <a:solidFill>
                  <a:schemeClr val="accent1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en-IN" sz="4400" dirty="0" smtClean="0">
                <a:solidFill>
                  <a:schemeClr val="accent1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</a:br>
            <a:r>
              <a:rPr lang="en-IN" sz="4400" dirty="0" smtClean="0">
                <a:solidFill>
                  <a:schemeClr val="accent1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DECISION TREES</a:t>
            </a:r>
            <a:endParaRPr lang="en-IN" sz="2000" dirty="0">
              <a:solidFill>
                <a:srgbClr val="C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2085975" y="2803009"/>
            <a:ext cx="6886575" cy="947181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1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sz="28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4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Why it’s Decision Tre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57200">
              <a:lnSpc>
                <a:spcPct val="100000"/>
              </a:lnSpc>
              <a:defRPr sz="4000">
                <a:solidFill>
                  <a:srgbClr val="9A1D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sz="3000" b="1" spc="-5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Why it’s Decision Tree?</a:t>
            </a:r>
          </a:p>
        </p:txBody>
      </p:sp>
      <p:graphicFrame>
        <p:nvGraphicFramePr>
          <p:cNvPr id="158" name="Content Placeholder 3"/>
          <p:cNvGraphicFramePr/>
          <p:nvPr/>
        </p:nvGraphicFramePr>
        <p:xfrm>
          <a:off x="886941" y="2216383"/>
          <a:ext cx="2998896" cy="3352804"/>
        </p:xfrm>
        <a:graphic>
          <a:graphicData uri="http://schemas.openxmlformats.org/drawingml/2006/table">
            <a:tbl>
              <a:tblPr firstRow="1" bandRow="1"/>
              <a:tblGrid>
                <a:gridCol w="9996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96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96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413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222222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Lead Actor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222222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Genre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222222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Hit(Y/N)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Amitabh Bacchan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Action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Yes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Amitabh Bacchan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Fiction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Yes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Amitabh Bacchan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Romance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No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Amitabh Bacchan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Action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Yes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Abhishek Bacchan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Action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No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Abhishek Bacchan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Fiction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No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Abhishek Bacchan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Romance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Yes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2464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Why it’s Decision Tre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57200">
              <a:lnSpc>
                <a:spcPct val="100000"/>
              </a:lnSpc>
              <a:defRPr sz="4000">
                <a:solidFill>
                  <a:srgbClr val="9A1D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sz="3000" b="1" spc="-5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Why it’s Decision Tree?</a:t>
            </a:r>
          </a:p>
        </p:txBody>
      </p:sp>
      <p:graphicFrame>
        <p:nvGraphicFramePr>
          <p:cNvPr id="161" name="Content Placeholder 3"/>
          <p:cNvGraphicFramePr/>
          <p:nvPr/>
        </p:nvGraphicFramePr>
        <p:xfrm>
          <a:off x="886941" y="2216383"/>
          <a:ext cx="2998896" cy="3352804"/>
        </p:xfrm>
        <a:graphic>
          <a:graphicData uri="http://schemas.openxmlformats.org/drawingml/2006/table">
            <a:tbl>
              <a:tblPr firstRow="1" bandRow="1"/>
              <a:tblGrid>
                <a:gridCol w="9996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96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96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413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222222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Lead Actor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222222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Genre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222222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Hit(Y/N)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Amitabh Bacchan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Action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Yes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Amitabh Bacchan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Fiction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Yes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Amitabh Bacchan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Romance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No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Amitabh Bacchan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Action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Yes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Abhishek Bacchan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Action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No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Abhishek Bacchan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Fiction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No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Abhishek Bacchan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Romance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Yes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2" name="We can represent set of questions and guesses in a tree format"/>
          <p:cNvSpPr txBox="1"/>
          <p:nvPr/>
        </p:nvSpPr>
        <p:spPr>
          <a:xfrm>
            <a:off x="4112490" y="2216383"/>
            <a:ext cx="4055693" cy="570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 marL="228600" indent="-228600" defTabSz="457200">
              <a:lnSpc>
                <a:spcPct val="90000"/>
              </a:lnSpc>
              <a:buSzPct val="100000"/>
              <a:buChar char="‣"/>
              <a:defRPr sz="2300">
                <a:solidFill>
                  <a:srgbClr val="9A1D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1725">
                <a:latin typeface="Georgia" panose="02040502050405020303" pitchFamily="18" charset="0"/>
              </a:rPr>
              <a:t>We can represent set of questions and guesses in a tree format</a:t>
            </a:r>
          </a:p>
        </p:txBody>
      </p:sp>
      <p:pic>
        <p:nvPicPr>
          <p:cNvPr id="163" name="Screenshot 2019-11-18 at 4.39.05 PM.png" descr="Screenshot 2019-11-18 at 4.39.05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2490" y="2891048"/>
            <a:ext cx="4055693" cy="1075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Screenshot 2019-11-18 at 4.38.52 PM.png" descr="Screenshot 2019-11-18 at 4.38.52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642" y="4240447"/>
            <a:ext cx="3932541" cy="10871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01929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b="1" spc="-5" dirty="0" smtClean="0">
                <a:solidFill>
                  <a:srgbClr val="C00000"/>
                </a:solidFill>
              </a:rPr>
              <a:t>Decision Trees</a:t>
            </a:r>
            <a:endParaRPr b="1" spc="-5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305800" cy="487375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If we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are classifying bank loan application for a customer, the decision tree may look like this</a:t>
            </a: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" y="966658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>
                <a:solidFill>
                  <a:srgbClr val="C00000"/>
                </a:solidFill>
                <a:latin typeface="charter"/>
              </a:rPr>
              <a:t>Example 2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514600"/>
            <a:ext cx="596777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64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b="1" spc="-5" dirty="0" smtClean="0">
                <a:solidFill>
                  <a:srgbClr val="C00000"/>
                </a:solidFill>
              </a:rPr>
              <a:t>Decision Trees</a:t>
            </a:r>
            <a:endParaRPr b="1" spc="-5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305800" cy="487375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 decision tree is a tree where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each node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represents a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feature(attribute)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each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link(branch)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represents a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decision(rule)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each leaf represents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outcome(categorical or continues value).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" y="966658"/>
            <a:ext cx="2852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>
                <a:solidFill>
                  <a:srgbClr val="C00000"/>
                </a:solidFill>
                <a:latin typeface="charter"/>
              </a:rPr>
              <a:t>What is a Decision tree?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2971800"/>
            <a:ext cx="6934200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292929"/>
                </a:solidFill>
                <a:latin typeface="charter"/>
              </a:rPr>
              <a:t>Create </a:t>
            </a:r>
            <a:r>
              <a:rPr lang="en-US" sz="2000" dirty="0">
                <a:solidFill>
                  <a:srgbClr val="292929"/>
                </a:solidFill>
                <a:latin typeface="charter"/>
              </a:rPr>
              <a:t>a tree </a:t>
            </a:r>
            <a:r>
              <a:rPr lang="en-US" sz="2000" dirty="0" smtClean="0">
                <a:solidFill>
                  <a:srgbClr val="292929"/>
                </a:solidFill>
                <a:latin typeface="charter"/>
              </a:rPr>
              <a:t>for </a:t>
            </a:r>
            <a:r>
              <a:rPr lang="en-US" sz="2000" dirty="0">
                <a:solidFill>
                  <a:srgbClr val="292929"/>
                </a:solidFill>
                <a:latin typeface="charter"/>
              </a:rPr>
              <a:t>the entire data and process a single outcome at every leaf(or minimize the error in every leaf).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842562"/>
            <a:ext cx="833437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82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b="1" spc="-5" dirty="0" smtClean="0">
                <a:solidFill>
                  <a:srgbClr val="C00000"/>
                </a:solidFill>
              </a:rPr>
              <a:t>Terminologies</a:t>
            </a:r>
            <a:endParaRPr b="1" spc="-5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09575" y="1577911"/>
            <a:ext cx="8305800" cy="487375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3 Types of nodes: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Root Node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Branch Node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Leaf Node</a:t>
            </a:r>
          </a:p>
          <a:p>
            <a:pPr marL="0" indent="0">
              <a:buNone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15000" y="133599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343400" y="2743200"/>
            <a:ext cx="914400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162800" y="2781300"/>
            <a:ext cx="914400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200400" y="4267200"/>
            <a:ext cx="914400" cy="762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229600" y="4371975"/>
            <a:ext cx="914400" cy="762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362700" y="4371975"/>
            <a:ext cx="914400" cy="762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067300" y="4371975"/>
            <a:ext cx="914400" cy="762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cxnSp>
        <p:nvCxnSpPr>
          <p:cNvPr id="15" name="Straight Connector 14"/>
          <p:cNvCxnSpPr>
            <a:stCxn id="7" idx="2"/>
            <a:endCxn id="8" idx="0"/>
          </p:cNvCxnSpPr>
          <p:nvPr/>
        </p:nvCxnSpPr>
        <p:spPr>
          <a:xfrm flipH="1">
            <a:off x="4800600" y="2250390"/>
            <a:ext cx="1371600" cy="492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2"/>
          </p:cNvCxnSpPr>
          <p:nvPr/>
        </p:nvCxnSpPr>
        <p:spPr>
          <a:xfrm>
            <a:off x="6172200" y="2250390"/>
            <a:ext cx="1600200" cy="5736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8" idx="2"/>
            <a:endCxn id="10" idx="0"/>
          </p:cNvCxnSpPr>
          <p:nvPr/>
        </p:nvCxnSpPr>
        <p:spPr>
          <a:xfrm flipH="1">
            <a:off x="3657600" y="3657600"/>
            <a:ext cx="114300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2"/>
            <a:endCxn id="13" idx="0"/>
          </p:cNvCxnSpPr>
          <p:nvPr/>
        </p:nvCxnSpPr>
        <p:spPr>
          <a:xfrm>
            <a:off x="4800600" y="3657600"/>
            <a:ext cx="723900" cy="714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2"/>
            <a:endCxn id="12" idx="0"/>
          </p:cNvCxnSpPr>
          <p:nvPr/>
        </p:nvCxnSpPr>
        <p:spPr>
          <a:xfrm flipH="1">
            <a:off x="6819900" y="3695700"/>
            <a:ext cx="800100" cy="676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11" idx="0"/>
          </p:cNvCxnSpPr>
          <p:nvPr/>
        </p:nvCxnSpPr>
        <p:spPr>
          <a:xfrm>
            <a:off x="7658100" y="3721785"/>
            <a:ext cx="1028700" cy="65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800600" y="21336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695700" y="362533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705600" y="38100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010400" y="206572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448300" y="3740879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8343900" y="362199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5715000" y="664668"/>
            <a:ext cx="118660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Root Node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699593" y="2902679"/>
            <a:ext cx="1398203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Branch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Node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879678" y="5654115"/>
            <a:ext cx="1138710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Leaf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Node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38125" y="5181600"/>
            <a:ext cx="4572000" cy="147732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</a:rPr>
              <a:t>Benefits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</a:rPr>
              <a:t>It </a:t>
            </a:r>
            <a:r>
              <a:rPr lang="en-US" dirty="0">
                <a:latin typeface="Arial" panose="020B0604020202020204" pitchFamily="34" charset="0"/>
              </a:rPr>
              <a:t>does not require any domain knowledge.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It is easy to comprehend.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The learning and classification steps of a decision tree are simple and fast.</a:t>
            </a:r>
            <a:endParaRPr lang="en-US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76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5">
            <a:extLst>
              <a:ext uri="{FF2B5EF4-FFF2-40B4-BE49-F238E27FC236}">
                <a16:creationId xmlns:a16="http://schemas.microsoft.com/office/drawing/2014/main" id="{4C0911CB-061B-471B-9C66-08C6089F126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5429250" y="5715000"/>
            <a:ext cx="142875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3429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685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0287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5F79AD31-881A-4B86-A3AA-7E9D9BAE4C17}" type="slidenum">
              <a:rPr lang="en-US" altLang="en-US" smtClean="0"/>
              <a:pPr eaLnBrk="1" hangingPunct="1"/>
              <a:t>15</a:t>
            </a:fld>
            <a:endParaRPr lang="en-US" altLang="en-US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85FECD3-5E55-4B84-834C-BF70D87576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762000"/>
            <a:ext cx="7090117" cy="5143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300" b="1" spc="-5" dirty="0">
                <a:solidFill>
                  <a:srgbClr val="C00000"/>
                </a:solidFill>
              </a:rPr>
              <a:t>Classification—A</a:t>
            </a:r>
            <a:r>
              <a:rPr lang="en-US" altLang="en-US" b="1" dirty="0">
                <a:latin typeface="Georgia" panose="02040502050405020303" pitchFamily="18" charset="0"/>
              </a:rPr>
              <a:t> </a:t>
            </a:r>
            <a:r>
              <a:rPr lang="en-US" altLang="en-US" sz="3300" b="1" spc="-5" dirty="0">
                <a:solidFill>
                  <a:srgbClr val="C00000"/>
                </a:solidFill>
              </a:rPr>
              <a:t>Two-Step </a:t>
            </a:r>
            <a:r>
              <a:rPr lang="en-US" altLang="en-US" sz="3300" b="1" spc="-5" dirty="0" smtClean="0">
                <a:solidFill>
                  <a:srgbClr val="C00000"/>
                </a:solidFill>
              </a:rPr>
              <a:t>Process [RECAP] </a:t>
            </a:r>
            <a:endParaRPr lang="en-US" altLang="en-US" sz="3300" b="1" spc="-5" dirty="0">
              <a:solidFill>
                <a:srgbClr val="C00000"/>
              </a:solidFill>
            </a:endParaRPr>
          </a:p>
        </p:txBody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BC9DC77A-BC00-4E2F-AC6F-31E2175641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2013" y="1524000"/>
            <a:ext cx="8060987" cy="394335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1800" dirty="0">
                <a:solidFill>
                  <a:schemeClr val="hlin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 construction</a:t>
            </a: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: describing a set of predetermined classes</a:t>
            </a:r>
          </a:p>
          <a:p>
            <a:pPr lvl="1" eaLnBrk="1" hangingPunct="1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Each tuple/sample is assumed to belong to a predefined class, as determined by the </a:t>
            </a:r>
            <a:r>
              <a:rPr lang="en-US" altLang="en-US" sz="1800" dirty="0">
                <a:solidFill>
                  <a:schemeClr val="hlin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 label attribute</a:t>
            </a:r>
          </a:p>
          <a:p>
            <a:pPr lvl="1" eaLnBrk="1" hangingPunct="1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 set of tuples used for model construction is </a:t>
            </a:r>
            <a:r>
              <a:rPr lang="en-US" altLang="en-US" sz="1800" dirty="0">
                <a:solidFill>
                  <a:schemeClr val="hlin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 set</a:t>
            </a:r>
          </a:p>
          <a:p>
            <a:pPr lvl="1" eaLnBrk="1" hangingPunct="1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 model is represented as classification rules, decision trees, or mathematical formulae</a:t>
            </a:r>
          </a:p>
          <a:p>
            <a:pPr eaLnBrk="1" hangingPunct="1"/>
            <a:r>
              <a:rPr lang="en-US" altLang="en-US" sz="1800" dirty="0">
                <a:solidFill>
                  <a:schemeClr val="hlin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 usage</a:t>
            </a: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: for classifying future or unknown objects</a:t>
            </a:r>
          </a:p>
          <a:p>
            <a:pPr lvl="1" eaLnBrk="1" hangingPunct="1"/>
            <a:r>
              <a:rPr lang="en-US" altLang="en-US" sz="1800" dirty="0">
                <a:solidFill>
                  <a:schemeClr val="hlin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Estimate accuracy</a:t>
            </a: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of the model</a:t>
            </a:r>
          </a:p>
          <a:p>
            <a:pPr lvl="2" eaLnBrk="1" hangingPunct="1"/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The known label of test sample is compared with the classified result from the model</a:t>
            </a:r>
          </a:p>
          <a:p>
            <a:pPr lvl="2" eaLnBrk="1" hangingPunct="1"/>
            <a:r>
              <a:rPr lang="en-US" altLang="en-US" dirty="0">
                <a:solidFill>
                  <a:schemeClr val="hlin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Accuracy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rate is the percentage of test set samples that are correctly classified by the model</a:t>
            </a:r>
          </a:p>
          <a:p>
            <a:pPr lvl="2" eaLnBrk="1" hangingPunct="1"/>
            <a:r>
              <a:rPr lang="en-US" altLang="en-US" dirty="0">
                <a:solidFill>
                  <a:schemeClr val="hlin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 set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is independent of training set (otherwise overfitting) </a:t>
            </a:r>
          </a:p>
          <a:p>
            <a:pPr lvl="1" eaLnBrk="1" hangingPunct="1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If the accuracy is acceptable, use the model to </a:t>
            </a:r>
            <a:r>
              <a:rPr lang="en-US" altLang="en-US" sz="1800" dirty="0">
                <a:solidFill>
                  <a:schemeClr val="hlin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classify new data</a:t>
            </a:r>
          </a:p>
          <a:p>
            <a:pPr eaLnBrk="1" hangingPunct="1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Note: If </a:t>
            </a:r>
            <a:r>
              <a:rPr lang="en-US" altLang="en-US" sz="1800" i="1" dirty="0">
                <a:latin typeface="Calibri" panose="020F0502020204030204" pitchFamily="34" charset="0"/>
                <a:cs typeface="Calibri" panose="020F0502020204030204" pitchFamily="34" charset="0"/>
              </a:rPr>
              <a:t>the test set </a:t>
            </a: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is used to select models, it is called </a:t>
            </a:r>
            <a:r>
              <a:rPr lang="en-US" altLang="en-US" sz="1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validation (test) set</a:t>
            </a:r>
          </a:p>
        </p:txBody>
      </p:sp>
    </p:spTree>
    <p:extLst>
      <p:ext uri="{BB962C8B-B14F-4D97-AF65-F5344CB8AC3E}">
        <p14:creationId xmlns:p14="http://schemas.microsoft.com/office/powerpoint/2010/main" val="840494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18CF98DF-65EF-44A6-838E-DBCFF4A7EB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7467600" cy="1143000"/>
          </a:xfrm>
        </p:spPr>
        <p:txBody>
          <a:bodyPr>
            <a:normAutofit/>
          </a:bodyPr>
          <a:lstStyle/>
          <a:p>
            <a:pPr marL="12700" algn="ctr">
              <a:spcBef>
                <a:spcPts val="95"/>
              </a:spcBef>
            </a:pPr>
            <a:r>
              <a:rPr lang="en-US" altLang="en-US" b="1" spc="-5" dirty="0">
                <a:solidFill>
                  <a:srgbClr val="C00000"/>
                </a:solidFill>
              </a:rPr>
              <a:t>Illustrating Classification Task</a:t>
            </a:r>
          </a:p>
        </p:txBody>
      </p:sp>
      <p:graphicFrame>
        <p:nvGraphicFramePr>
          <p:cNvPr id="14339" name="Object 3">
            <a:extLst>
              <a:ext uri="{FF2B5EF4-FFF2-40B4-BE49-F238E27FC236}">
                <a16:creationId xmlns:a16="http://schemas.microsoft.com/office/drawing/2014/main" id="{9BC6B634-B04D-43CB-9E76-142B792B6BE2}"/>
              </a:ext>
            </a:extLst>
          </p:cNvPr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789129" y="1899139"/>
          <a:ext cx="7440471" cy="39834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5" name="Visio" r:id="rId3" imgW="8424875" imgH="6279741" progId="Visio.Drawing.6">
                  <p:embed/>
                </p:oleObj>
              </mc:Choice>
              <mc:Fallback>
                <p:oleObj name="Visio" r:id="rId3" imgW="8424875" imgH="6279741" progId="Visio.Drawing.6">
                  <p:embed/>
                  <p:pic>
                    <p:nvPicPr>
                      <p:cNvPr id="14339" name="Object 3">
                        <a:extLst>
                          <a:ext uri="{FF2B5EF4-FFF2-40B4-BE49-F238E27FC236}">
                            <a16:creationId xmlns:a16="http://schemas.microsoft.com/office/drawing/2014/main" id="{9BC6B634-B04D-43CB-9E76-142B792B6B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9129" y="1899139"/>
                        <a:ext cx="7440471" cy="39834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7011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376BC321-E1C1-442A-824D-0B591D6898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spc="-5" dirty="0" smtClean="0">
                <a:solidFill>
                  <a:srgbClr val="C00000"/>
                </a:solidFill>
              </a:rPr>
              <a:t>Decision Tree-Classification Task</a:t>
            </a:r>
            <a:endParaRPr lang="en-US" altLang="en-US" b="1" spc="-5" dirty="0">
              <a:solidFill>
                <a:srgbClr val="C00000"/>
              </a:solidFill>
            </a:endParaRPr>
          </a:p>
        </p:txBody>
      </p:sp>
      <p:grpSp>
        <p:nvGrpSpPr>
          <p:cNvPr id="17411" name="Group 3">
            <a:extLst>
              <a:ext uri="{FF2B5EF4-FFF2-40B4-BE49-F238E27FC236}">
                <a16:creationId xmlns:a16="http://schemas.microsoft.com/office/drawing/2014/main" id="{09F1546B-1964-421F-9BA4-8CDABB4B2306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2135982"/>
            <a:ext cx="2715816" cy="3245644"/>
            <a:chOff x="288" y="941"/>
            <a:chExt cx="2281" cy="2726"/>
          </a:xfrm>
        </p:grpSpPr>
        <p:graphicFrame>
          <p:nvGraphicFramePr>
            <p:cNvPr id="17412" name="Object 4">
              <a:extLst>
                <a:ext uri="{FF2B5EF4-FFF2-40B4-BE49-F238E27FC236}">
                  <a16:creationId xmlns:a16="http://schemas.microsoft.com/office/drawing/2014/main" id="{5006B13B-6533-4D32-81F3-1943E990B1B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8" y="1344"/>
            <a:ext cx="2246" cy="2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11" name="Document" r:id="rId3" imgW="5405040" imgH="5780160" progId="Word.Document.8">
                    <p:embed/>
                  </p:oleObj>
                </mc:Choice>
                <mc:Fallback>
                  <p:oleObj name="Document" r:id="rId3" imgW="5405040" imgH="5780160" progId="Word.Document.8">
                    <p:embed/>
                    <p:pic>
                      <p:nvPicPr>
                        <p:cNvPr id="17412" name="Object 4">
                          <a:extLst>
                            <a:ext uri="{FF2B5EF4-FFF2-40B4-BE49-F238E27FC236}">
                              <a16:creationId xmlns:a16="http://schemas.microsoft.com/office/drawing/2014/main" id="{5006B13B-6533-4D32-81F3-1943E990B1B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" y="1344"/>
                          <a:ext cx="2246" cy="2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13" name="Text Box 5">
              <a:extLst>
                <a:ext uri="{FF2B5EF4-FFF2-40B4-BE49-F238E27FC236}">
                  <a16:creationId xmlns:a16="http://schemas.microsoft.com/office/drawing/2014/main" id="{3D0D742F-0312-462F-BABD-FD98350265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183191">
              <a:off x="649" y="941"/>
              <a:ext cx="8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200" b="1">
                  <a:solidFill>
                    <a:srgbClr val="006600"/>
                  </a:solidFill>
                </a:rPr>
                <a:t>categorical</a:t>
              </a:r>
              <a:endParaRPr lang="en-US" altLang="en-US" sz="1200" b="1">
                <a:solidFill>
                  <a:schemeClr val="bg2"/>
                </a:solidFill>
              </a:endParaRPr>
            </a:p>
          </p:txBody>
        </p:sp>
        <p:sp>
          <p:nvSpPr>
            <p:cNvPr id="17414" name="Text Box 6">
              <a:extLst>
                <a:ext uri="{FF2B5EF4-FFF2-40B4-BE49-F238E27FC236}">
                  <a16:creationId xmlns:a16="http://schemas.microsoft.com/office/drawing/2014/main" id="{C75131B5-F9A9-4C50-B530-114AE4794E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183191">
              <a:off x="1081" y="941"/>
              <a:ext cx="8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200" b="1">
                  <a:solidFill>
                    <a:srgbClr val="006600"/>
                  </a:solidFill>
                </a:rPr>
                <a:t>categorical</a:t>
              </a:r>
              <a:endParaRPr lang="en-US" altLang="en-US" sz="1200" b="1">
                <a:solidFill>
                  <a:schemeClr val="bg2"/>
                </a:solidFill>
              </a:endParaRPr>
            </a:p>
          </p:txBody>
        </p:sp>
        <p:sp>
          <p:nvSpPr>
            <p:cNvPr id="17415" name="Text Box 7">
              <a:extLst>
                <a:ext uri="{FF2B5EF4-FFF2-40B4-BE49-F238E27FC236}">
                  <a16:creationId xmlns:a16="http://schemas.microsoft.com/office/drawing/2014/main" id="{13729C41-A656-47CB-AB59-D1C00A0734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183191">
              <a:off x="1607" y="941"/>
              <a:ext cx="85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200" b="1">
                  <a:solidFill>
                    <a:srgbClr val="006600"/>
                  </a:solidFill>
                </a:rPr>
                <a:t>continuous</a:t>
              </a:r>
              <a:endParaRPr lang="en-US" altLang="en-US" sz="1200" b="1">
                <a:solidFill>
                  <a:schemeClr val="bg2"/>
                </a:solidFill>
              </a:endParaRPr>
            </a:p>
          </p:txBody>
        </p:sp>
        <p:sp>
          <p:nvSpPr>
            <p:cNvPr id="17416" name="Text Box 8">
              <a:extLst>
                <a:ext uri="{FF2B5EF4-FFF2-40B4-BE49-F238E27FC236}">
                  <a16:creationId xmlns:a16="http://schemas.microsoft.com/office/drawing/2014/main" id="{C5E0A579-C03C-4B2F-8E95-F178120204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183191">
              <a:off x="2092" y="1037"/>
              <a:ext cx="47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200" b="1">
                  <a:solidFill>
                    <a:srgbClr val="006600"/>
                  </a:solidFill>
                </a:rPr>
                <a:t>class</a:t>
              </a:r>
              <a:endParaRPr lang="en-US" altLang="en-US" sz="1200" b="1">
                <a:solidFill>
                  <a:schemeClr val="bg2"/>
                </a:solidFill>
              </a:endParaRPr>
            </a:p>
          </p:txBody>
        </p:sp>
      </p:grpSp>
      <p:sp>
        <p:nvSpPr>
          <p:cNvPr id="17417" name="Line 9">
            <a:extLst>
              <a:ext uri="{FF2B5EF4-FFF2-40B4-BE49-F238E27FC236}">
                <a16:creationId xmlns:a16="http://schemas.microsoft.com/office/drawing/2014/main" id="{C5FE12A3-8783-4EC8-9D0E-A044F8469DF3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4613" y="4498181"/>
            <a:ext cx="182166" cy="3952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17418" name="Line 10">
            <a:extLst>
              <a:ext uri="{FF2B5EF4-FFF2-40B4-BE49-F238E27FC236}">
                <a16:creationId xmlns:a16="http://schemas.microsoft.com/office/drawing/2014/main" id="{84B63025-721A-4F56-8EB5-19180B5AE7E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76887" y="4498181"/>
            <a:ext cx="242888" cy="3952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17419" name="Line 11">
            <a:extLst>
              <a:ext uri="{FF2B5EF4-FFF2-40B4-BE49-F238E27FC236}">
                <a16:creationId xmlns:a16="http://schemas.microsoft.com/office/drawing/2014/main" id="{4C2BD281-66EA-4ED1-9A5B-1DF66E13386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61473" y="3902869"/>
            <a:ext cx="302419" cy="396479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17420" name="Line 12">
            <a:extLst>
              <a:ext uri="{FF2B5EF4-FFF2-40B4-BE49-F238E27FC236}">
                <a16:creationId xmlns:a16="http://schemas.microsoft.com/office/drawing/2014/main" id="{581D5C56-D1E3-4CEC-86DF-221E1110E542}"/>
              </a:ext>
            </a:extLst>
          </p:cNvPr>
          <p:cNvSpPr>
            <a:spLocks noChangeShapeType="1"/>
          </p:cNvSpPr>
          <p:nvPr/>
        </p:nvSpPr>
        <p:spPr bwMode="auto">
          <a:xfrm>
            <a:off x="6969919" y="3902869"/>
            <a:ext cx="363141" cy="396479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17421" name="Line 13">
            <a:extLst>
              <a:ext uri="{FF2B5EF4-FFF2-40B4-BE49-F238E27FC236}">
                <a16:creationId xmlns:a16="http://schemas.microsoft.com/office/drawing/2014/main" id="{F45A83E5-F864-44F1-B06C-B19C97AAB9E6}"/>
              </a:ext>
            </a:extLst>
          </p:cNvPr>
          <p:cNvSpPr>
            <a:spLocks noChangeShapeType="1"/>
          </p:cNvSpPr>
          <p:nvPr/>
        </p:nvSpPr>
        <p:spPr bwMode="auto">
          <a:xfrm>
            <a:off x="6182916" y="3357562"/>
            <a:ext cx="423863" cy="34766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17422" name="Line 14">
            <a:extLst>
              <a:ext uri="{FF2B5EF4-FFF2-40B4-BE49-F238E27FC236}">
                <a16:creationId xmlns:a16="http://schemas.microsoft.com/office/drawing/2014/main" id="{4172874E-8E3B-4B55-8A7E-A099E72FE69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53025" y="3357562"/>
            <a:ext cx="423863" cy="34766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17423" name="Text Box 15">
            <a:extLst>
              <a:ext uri="{FF2B5EF4-FFF2-40B4-BE49-F238E27FC236}">
                <a16:creationId xmlns:a16="http://schemas.microsoft.com/office/drawing/2014/main" id="{DE3A5876-1666-4D41-A815-74E13C7800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1170" y="3159919"/>
            <a:ext cx="702469" cy="461665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2D1993"/>
                </a:solidFill>
              </a:rPr>
              <a:t>Refund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17424" name="Text Box 16">
            <a:extLst>
              <a:ext uri="{FF2B5EF4-FFF2-40B4-BE49-F238E27FC236}">
                <a16:creationId xmlns:a16="http://schemas.microsoft.com/office/drawing/2014/main" id="{D5F17F40-3CA0-4776-B1C3-281604476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3169" y="3705226"/>
            <a:ext cx="701279" cy="276999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2D1993"/>
                </a:solidFill>
              </a:rPr>
              <a:t>MarSt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17425" name="Text Box 17">
            <a:extLst>
              <a:ext uri="{FF2B5EF4-FFF2-40B4-BE49-F238E27FC236}">
                <a16:creationId xmlns:a16="http://schemas.microsoft.com/office/drawing/2014/main" id="{CBE8FC80-14DE-442F-B18B-2B34D08A0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9055" y="4299348"/>
            <a:ext cx="726281" cy="276999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2D1993"/>
                </a:solidFill>
              </a:rPr>
              <a:t>TaxInc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17426" name="AutoShape 18">
            <a:extLst>
              <a:ext uri="{FF2B5EF4-FFF2-40B4-BE49-F238E27FC236}">
                <a16:creationId xmlns:a16="http://schemas.microsoft.com/office/drawing/2014/main" id="{CEC89151-371B-44C2-9831-D3EF5F86F4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4378" y="4891089"/>
            <a:ext cx="470297" cy="275035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17427" name="Text Box 19">
            <a:extLst>
              <a:ext uri="{FF2B5EF4-FFF2-40B4-BE49-F238E27FC236}">
                <a16:creationId xmlns:a16="http://schemas.microsoft.com/office/drawing/2014/main" id="{B0A948FA-E576-4E74-BA85-A301ECA054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7229" y="4891088"/>
            <a:ext cx="5143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800000"/>
                </a:solidFill>
              </a:rPr>
              <a:t>YES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17428" name="AutoShape 20">
            <a:extLst>
              <a:ext uri="{FF2B5EF4-FFF2-40B4-BE49-F238E27FC236}">
                <a16:creationId xmlns:a16="http://schemas.microsoft.com/office/drawing/2014/main" id="{BBED800F-799D-4034-89BE-1A9B97E2B7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5191" y="4904186"/>
            <a:ext cx="490538" cy="272653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17429" name="Text Box 21">
            <a:extLst>
              <a:ext uri="{FF2B5EF4-FFF2-40B4-BE49-F238E27FC236}">
                <a16:creationId xmlns:a16="http://schemas.microsoft.com/office/drawing/2014/main" id="{21D58981-EE1A-4772-A6C6-7DF8345DDB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3426" y="4893469"/>
            <a:ext cx="41549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800000"/>
                </a:solidFill>
              </a:rPr>
              <a:t>NO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17430" name="AutoShape 22">
            <a:extLst>
              <a:ext uri="{FF2B5EF4-FFF2-40B4-BE49-F238E27FC236}">
                <a16:creationId xmlns:a16="http://schemas.microsoft.com/office/drawing/2014/main" id="{176A9848-094B-417E-A25A-288BB5A14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1329" y="3715941"/>
            <a:ext cx="514350" cy="26074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17431" name="Text Box 23">
            <a:extLst>
              <a:ext uri="{FF2B5EF4-FFF2-40B4-BE49-F238E27FC236}">
                <a16:creationId xmlns:a16="http://schemas.microsoft.com/office/drawing/2014/main" id="{9352F849-65CC-4405-854B-F26BA14A9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8373" y="3705226"/>
            <a:ext cx="41549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800000"/>
                </a:solidFill>
              </a:rPr>
              <a:t>NO</a:t>
            </a:r>
            <a:endParaRPr lang="en-US" altLang="en-US" sz="1200">
              <a:solidFill>
                <a:srgbClr val="00FFFF"/>
              </a:solidFill>
            </a:endParaRPr>
          </a:p>
        </p:txBody>
      </p:sp>
      <p:sp>
        <p:nvSpPr>
          <p:cNvPr id="17432" name="AutoShape 24">
            <a:extLst>
              <a:ext uri="{FF2B5EF4-FFF2-40B4-BE49-F238E27FC236}">
                <a16:creationId xmlns:a16="http://schemas.microsoft.com/office/drawing/2014/main" id="{2387E3B6-C6E5-4AAC-8492-474E42486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3029" y="4319588"/>
            <a:ext cx="514350" cy="285750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17433" name="Text Box 25">
            <a:extLst>
              <a:ext uri="{FF2B5EF4-FFF2-40B4-BE49-F238E27FC236}">
                <a16:creationId xmlns:a16="http://schemas.microsoft.com/office/drawing/2014/main" id="{5D00EC1D-08DA-407F-ABCF-77876F4DF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5786" y="4319588"/>
            <a:ext cx="41549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800000"/>
                </a:solidFill>
              </a:rPr>
              <a:t>NO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17434" name="Text Box 26">
            <a:extLst>
              <a:ext uri="{FF2B5EF4-FFF2-40B4-BE49-F238E27FC236}">
                <a16:creationId xmlns:a16="http://schemas.microsoft.com/office/drawing/2014/main" id="{738DDC7A-85DD-4264-A5B5-2A3A1B4B9D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0857" y="3357563"/>
            <a:ext cx="43505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/>
              <a:t>Yes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17435" name="Text Box 27">
            <a:extLst>
              <a:ext uri="{FF2B5EF4-FFF2-40B4-BE49-F238E27FC236}">
                <a16:creationId xmlns:a16="http://schemas.microsoft.com/office/drawing/2014/main" id="{16F31749-D2BA-4AAA-920D-569570279F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6799" y="3357563"/>
            <a:ext cx="38023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/>
              <a:t>No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17436" name="Text Box 28">
            <a:extLst>
              <a:ext uri="{FF2B5EF4-FFF2-40B4-BE49-F238E27FC236}">
                <a16:creationId xmlns:a16="http://schemas.microsoft.com/office/drawing/2014/main" id="{D3AD520B-185F-4C14-B160-6F2121677A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2231" y="3931444"/>
            <a:ext cx="74732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/>
              <a:t>Married</a:t>
            </a:r>
            <a:r>
              <a:rPr lang="en-US" altLang="en-US" sz="120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7437" name="Text Box 29">
            <a:extLst>
              <a:ext uri="{FF2B5EF4-FFF2-40B4-BE49-F238E27FC236}">
                <a16:creationId xmlns:a16="http://schemas.microsoft.com/office/drawing/2014/main" id="{C85D68AD-EB29-4FEB-9DD0-9EC74E3A48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4769" y="3952876"/>
            <a:ext cx="130035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/>
              <a:t>Single, Divorced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17438" name="Text Box 30">
            <a:extLst>
              <a:ext uri="{FF2B5EF4-FFF2-40B4-BE49-F238E27FC236}">
                <a16:creationId xmlns:a16="http://schemas.microsoft.com/office/drawing/2014/main" id="{9700DF27-68F3-43E4-BF4C-25B24AB9A4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491" y="4546998"/>
            <a:ext cx="59022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/>
              <a:t>&lt; 80K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17439" name="Text Box 31">
            <a:extLst>
              <a:ext uri="{FF2B5EF4-FFF2-40B4-BE49-F238E27FC236}">
                <a16:creationId xmlns:a16="http://schemas.microsoft.com/office/drawing/2014/main" id="{A6B6E636-B42E-4094-B45C-A85389E2C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6610" y="4546998"/>
            <a:ext cx="59022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/>
              <a:t>&gt; 80K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17440" name="Text Box 32">
            <a:extLst>
              <a:ext uri="{FF2B5EF4-FFF2-40B4-BE49-F238E27FC236}">
                <a16:creationId xmlns:a16="http://schemas.microsoft.com/office/drawing/2014/main" id="{BA18AC5F-699E-48CE-BD02-349925101F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5780" y="2444353"/>
            <a:ext cx="1736374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350" b="1" i="1">
                <a:solidFill>
                  <a:srgbClr val="FF0000"/>
                </a:solidFill>
              </a:rPr>
              <a:t>Splitting Attributes</a:t>
            </a:r>
          </a:p>
        </p:txBody>
      </p:sp>
      <p:sp>
        <p:nvSpPr>
          <p:cNvPr id="17441" name="Line 33">
            <a:extLst>
              <a:ext uri="{FF2B5EF4-FFF2-40B4-BE49-F238E27FC236}">
                <a16:creationId xmlns:a16="http://schemas.microsoft.com/office/drawing/2014/main" id="{00A943E9-B74D-4020-A95E-89A68EF9C55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04361" y="2730105"/>
            <a:ext cx="402431" cy="40124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17442" name="AutoShape 34">
            <a:extLst>
              <a:ext uri="{FF2B5EF4-FFF2-40B4-BE49-F238E27FC236}">
                <a16:creationId xmlns:a16="http://schemas.microsoft.com/office/drawing/2014/main" id="{C5FA15FC-420B-4168-A2D5-D3B8D856F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7650" y="3976688"/>
            <a:ext cx="685800" cy="220266"/>
          </a:xfrm>
          <a:prstGeom prst="rightArrow">
            <a:avLst>
              <a:gd name="adj1" fmla="val 50000"/>
              <a:gd name="adj2" fmla="val 77838"/>
            </a:avLst>
          </a:prstGeom>
          <a:solidFill>
            <a:srgbClr val="CC0000"/>
          </a:solidFill>
          <a:ln w="12700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17443" name="Line 35">
            <a:extLst>
              <a:ext uri="{FF2B5EF4-FFF2-40B4-BE49-F238E27FC236}">
                <a16:creationId xmlns:a16="http://schemas.microsoft.com/office/drawing/2014/main" id="{133BFEA6-29E8-4482-8E52-FE8BCF401115}"/>
              </a:ext>
            </a:extLst>
          </p:cNvPr>
          <p:cNvSpPr>
            <a:spLocks noChangeShapeType="1"/>
          </p:cNvSpPr>
          <p:nvPr/>
        </p:nvSpPr>
        <p:spPr bwMode="auto">
          <a:xfrm>
            <a:off x="6763941" y="2730105"/>
            <a:ext cx="57150" cy="85844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17444" name="Text Box 36">
            <a:extLst>
              <a:ext uri="{FF2B5EF4-FFF2-40B4-BE49-F238E27FC236}">
                <a16:creationId xmlns:a16="http://schemas.microsoft.com/office/drawing/2014/main" id="{6B5E0D36-ABE1-40FD-9E40-1ADE1B36A2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1650" y="5519738"/>
            <a:ext cx="18859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500" b="1">
                <a:solidFill>
                  <a:schemeClr val="tx2"/>
                </a:solidFill>
              </a:rPr>
              <a:t>Training Data</a:t>
            </a:r>
            <a:endParaRPr lang="en-US" altLang="en-US" sz="1500">
              <a:solidFill>
                <a:schemeClr val="bg2"/>
              </a:solidFill>
            </a:endParaRPr>
          </a:p>
        </p:txBody>
      </p:sp>
      <p:sp>
        <p:nvSpPr>
          <p:cNvPr id="17445" name="Text Box 37">
            <a:extLst>
              <a:ext uri="{FF2B5EF4-FFF2-40B4-BE49-F238E27FC236}">
                <a16:creationId xmlns:a16="http://schemas.microsoft.com/office/drawing/2014/main" id="{4D327C5C-8E13-43BF-A3E5-FA54B82F86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2050" y="5495926"/>
            <a:ext cx="23431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500" b="1">
                <a:solidFill>
                  <a:schemeClr val="tx2"/>
                </a:solidFill>
              </a:rPr>
              <a:t>Model:  Decision Tree</a:t>
            </a:r>
            <a:endParaRPr lang="en-US" altLang="en-US" sz="15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406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4851BFEC-82CE-42BD-AEBC-CB5044DC8C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b="1" spc="-5" dirty="0">
                <a:solidFill>
                  <a:srgbClr val="C00000"/>
                </a:solidFill>
              </a:rPr>
              <a:t>Another Example of Decision Tree</a:t>
            </a:r>
          </a:p>
        </p:txBody>
      </p:sp>
      <p:graphicFrame>
        <p:nvGraphicFramePr>
          <p:cNvPr id="18435" name="Object 3">
            <a:extLst>
              <a:ext uri="{FF2B5EF4-FFF2-40B4-BE49-F238E27FC236}">
                <a16:creationId xmlns:a16="http://schemas.microsoft.com/office/drawing/2014/main" id="{6AEC449B-102E-4B1C-8B90-49644112B7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28751" y="2720578"/>
          <a:ext cx="2674144" cy="27658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5" name="Document" r:id="rId3" imgW="5405040" imgH="5780160" progId="Word.Document.8">
                  <p:embed/>
                </p:oleObj>
              </mc:Choice>
              <mc:Fallback>
                <p:oleObj name="Document" r:id="rId3" imgW="5405040" imgH="5780160" progId="Word.Document.8">
                  <p:embed/>
                  <p:pic>
                    <p:nvPicPr>
                      <p:cNvPr id="18435" name="Object 3">
                        <a:extLst>
                          <a:ext uri="{FF2B5EF4-FFF2-40B4-BE49-F238E27FC236}">
                            <a16:creationId xmlns:a16="http://schemas.microsoft.com/office/drawing/2014/main" id="{6AEC449B-102E-4B1C-8B90-49644112B7B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8751" y="2720578"/>
                        <a:ext cx="2674144" cy="27658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6" name="Text Box 4">
            <a:extLst>
              <a:ext uri="{FF2B5EF4-FFF2-40B4-BE49-F238E27FC236}">
                <a16:creationId xmlns:a16="http://schemas.microsoft.com/office/drawing/2014/main" id="{6CBDF7B7-47CC-4819-A6A7-6213E94597F8}"/>
              </a:ext>
            </a:extLst>
          </p:cNvPr>
          <p:cNvSpPr txBox="1">
            <a:spLocks noChangeArrowheads="1"/>
          </p:cNvSpPr>
          <p:nvPr/>
        </p:nvSpPr>
        <p:spPr bwMode="auto">
          <a:xfrm rot="19183191">
            <a:off x="1859545" y="2240369"/>
            <a:ext cx="9957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006600"/>
                </a:solidFill>
              </a:rPr>
              <a:t>categorical</a:t>
            </a:r>
            <a:endParaRPr lang="en-US" altLang="en-US" sz="1200" b="1">
              <a:solidFill>
                <a:schemeClr val="bg2"/>
              </a:solidFill>
            </a:endParaRPr>
          </a:p>
        </p:txBody>
      </p:sp>
      <p:sp>
        <p:nvSpPr>
          <p:cNvPr id="18437" name="Text Box 5">
            <a:extLst>
              <a:ext uri="{FF2B5EF4-FFF2-40B4-BE49-F238E27FC236}">
                <a16:creationId xmlns:a16="http://schemas.microsoft.com/office/drawing/2014/main" id="{3AA7411F-DFE3-436D-BA84-526B8817EBAC}"/>
              </a:ext>
            </a:extLst>
          </p:cNvPr>
          <p:cNvSpPr txBox="1">
            <a:spLocks noChangeArrowheads="1"/>
          </p:cNvSpPr>
          <p:nvPr/>
        </p:nvSpPr>
        <p:spPr bwMode="auto">
          <a:xfrm rot="19183191">
            <a:off x="2373895" y="2240369"/>
            <a:ext cx="9957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006600"/>
                </a:solidFill>
              </a:rPr>
              <a:t>categorical</a:t>
            </a:r>
            <a:endParaRPr lang="en-US" altLang="en-US" sz="1200" b="1">
              <a:solidFill>
                <a:schemeClr val="bg2"/>
              </a:solidFill>
            </a:endParaRPr>
          </a:p>
        </p:txBody>
      </p:sp>
      <p:sp>
        <p:nvSpPr>
          <p:cNvPr id="18438" name="Text Box 6">
            <a:extLst>
              <a:ext uri="{FF2B5EF4-FFF2-40B4-BE49-F238E27FC236}">
                <a16:creationId xmlns:a16="http://schemas.microsoft.com/office/drawing/2014/main" id="{0C402974-0FBD-4DC9-AF79-9093D0B1FAE1}"/>
              </a:ext>
            </a:extLst>
          </p:cNvPr>
          <p:cNvSpPr txBox="1">
            <a:spLocks noChangeArrowheads="1"/>
          </p:cNvSpPr>
          <p:nvPr/>
        </p:nvSpPr>
        <p:spPr bwMode="auto">
          <a:xfrm rot="19183191">
            <a:off x="2999865" y="2240369"/>
            <a:ext cx="101662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006600"/>
                </a:solidFill>
              </a:rPr>
              <a:t>continuous</a:t>
            </a:r>
            <a:endParaRPr lang="en-US" altLang="en-US" sz="1200" b="1">
              <a:solidFill>
                <a:schemeClr val="bg2"/>
              </a:solidFill>
            </a:endParaRPr>
          </a:p>
        </p:txBody>
      </p:sp>
      <p:sp>
        <p:nvSpPr>
          <p:cNvPr id="18439" name="Text Box 7">
            <a:extLst>
              <a:ext uri="{FF2B5EF4-FFF2-40B4-BE49-F238E27FC236}">
                <a16:creationId xmlns:a16="http://schemas.microsoft.com/office/drawing/2014/main" id="{76158243-3794-4375-BB46-B3B921E6565F}"/>
              </a:ext>
            </a:extLst>
          </p:cNvPr>
          <p:cNvSpPr txBox="1">
            <a:spLocks noChangeArrowheads="1"/>
          </p:cNvSpPr>
          <p:nvPr/>
        </p:nvSpPr>
        <p:spPr bwMode="auto">
          <a:xfrm rot="19183191">
            <a:off x="3576114" y="2354669"/>
            <a:ext cx="56778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006600"/>
                </a:solidFill>
              </a:rPr>
              <a:t>class</a:t>
            </a:r>
            <a:endParaRPr lang="en-US" altLang="en-US" sz="1200" b="1">
              <a:solidFill>
                <a:schemeClr val="bg2"/>
              </a:solidFill>
            </a:endParaRPr>
          </a:p>
        </p:txBody>
      </p:sp>
      <p:sp>
        <p:nvSpPr>
          <p:cNvPr id="18440" name="Line 8">
            <a:extLst>
              <a:ext uri="{FF2B5EF4-FFF2-40B4-BE49-F238E27FC236}">
                <a16:creationId xmlns:a16="http://schemas.microsoft.com/office/drawing/2014/main" id="{F68E8748-156B-46B7-86C5-9981257C0CE2}"/>
              </a:ext>
            </a:extLst>
          </p:cNvPr>
          <p:cNvSpPr>
            <a:spLocks noChangeShapeType="1"/>
          </p:cNvSpPr>
          <p:nvPr/>
        </p:nvSpPr>
        <p:spPr bwMode="auto">
          <a:xfrm>
            <a:off x="7090174" y="3743325"/>
            <a:ext cx="182165" cy="3952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18441" name="Line 9">
            <a:extLst>
              <a:ext uri="{FF2B5EF4-FFF2-40B4-BE49-F238E27FC236}">
                <a16:creationId xmlns:a16="http://schemas.microsoft.com/office/drawing/2014/main" id="{F62036BB-7BE2-4552-B584-E95326C81B4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42447" y="3743325"/>
            <a:ext cx="242888" cy="3952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18442" name="Line 10">
            <a:extLst>
              <a:ext uri="{FF2B5EF4-FFF2-40B4-BE49-F238E27FC236}">
                <a16:creationId xmlns:a16="http://schemas.microsoft.com/office/drawing/2014/main" id="{45D45AE7-F16B-47A2-BC11-C92CF7ECF64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97117" y="3170636"/>
            <a:ext cx="302419" cy="39647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18443" name="Line 11">
            <a:extLst>
              <a:ext uri="{FF2B5EF4-FFF2-40B4-BE49-F238E27FC236}">
                <a16:creationId xmlns:a16="http://schemas.microsoft.com/office/drawing/2014/main" id="{E0DA57E9-41B3-493E-9875-70CBA459FB67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5563" y="3170636"/>
            <a:ext cx="363141" cy="39647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18444" name="Line 12">
            <a:extLst>
              <a:ext uri="{FF2B5EF4-FFF2-40B4-BE49-F238E27FC236}">
                <a16:creationId xmlns:a16="http://schemas.microsoft.com/office/drawing/2014/main" id="{44AD0DF4-4F75-4985-8A2C-9E710651ABF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8560" y="2625328"/>
            <a:ext cx="423863" cy="34766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18445" name="Line 13">
            <a:extLst>
              <a:ext uri="{FF2B5EF4-FFF2-40B4-BE49-F238E27FC236}">
                <a16:creationId xmlns:a16="http://schemas.microsoft.com/office/drawing/2014/main" id="{B06B595C-5314-48B1-BA56-8C11D531B6C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88669" y="2625328"/>
            <a:ext cx="423863" cy="34766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18446" name="Text Box 14">
            <a:extLst>
              <a:ext uri="{FF2B5EF4-FFF2-40B4-BE49-F238E27FC236}">
                <a16:creationId xmlns:a16="http://schemas.microsoft.com/office/drawing/2014/main" id="{38C1E836-6A96-4BEA-9DA9-466FDFB5BB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6814" y="2427685"/>
            <a:ext cx="702469" cy="276999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2D1993"/>
                </a:solidFill>
              </a:rPr>
              <a:t>MarSt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18447" name="Text Box 15">
            <a:extLst>
              <a:ext uri="{FF2B5EF4-FFF2-40B4-BE49-F238E27FC236}">
                <a16:creationId xmlns:a16="http://schemas.microsoft.com/office/drawing/2014/main" id="{EF6C5BAE-0D0E-454D-BFED-ED19B7AE88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8812" y="2972992"/>
            <a:ext cx="701279" cy="461665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2D1993"/>
                </a:solidFill>
              </a:rPr>
              <a:t>Refund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18448" name="Text Box 16">
            <a:extLst>
              <a:ext uri="{FF2B5EF4-FFF2-40B4-BE49-F238E27FC236}">
                <a16:creationId xmlns:a16="http://schemas.microsoft.com/office/drawing/2014/main" id="{DA6FED0D-773E-471A-A55E-B1E365859E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4614" y="3544492"/>
            <a:ext cx="726281" cy="276999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2D1993"/>
                </a:solidFill>
              </a:rPr>
              <a:t>TaxInc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18449" name="AutoShape 17">
            <a:extLst>
              <a:ext uri="{FF2B5EF4-FFF2-40B4-BE49-F238E27FC236}">
                <a16:creationId xmlns:a16="http://schemas.microsoft.com/office/drawing/2014/main" id="{AB0E025C-3DE3-4FA3-B821-E3C976688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9939" y="4136232"/>
            <a:ext cx="470297" cy="275035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18450" name="Text Box 18">
            <a:extLst>
              <a:ext uri="{FF2B5EF4-FFF2-40B4-BE49-F238E27FC236}">
                <a16:creationId xmlns:a16="http://schemas.microsoft.com/office/drawing/2014/main" id="{01B3CEA4-1D9B-4234-B0FA-6B7D035AD9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2788" y="4136232"/>
            <a:ext cx="5143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800000"/>
                </a:solidFill>
              </a:rPr>
              <a:t>YES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18451" name="AutoShape 19">
            <a:extLst>
              <a:ext uri="{FF2B5EF4-FFF2-40B4-BE49-F238E27FC236}">
                <a16:creationId xmlns:a16="http://schemas.microsoft.com/office/drawing/2014/main" id="{4D0AF344-E98B-4C01-A75B-232B83973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0750" y="4149330"/>
            <a:ext cx="490538" cy="272653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18452" name="Text Box 20">
            <a:extLst>
              <a:ext uri="{FF2B5EF4-FFF2-40B4-BE49-F238E27FC236}">
                <a16:creationId xmlns:a16="http://schemas.microsoft.com/office/drawing/2014/main" id="{E05FB883-E4EC-4419-B2C9-1F579FD832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8986" y="4138613"/>
            <a:ext cx="41549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800000"/>
                </a:solidFill>
              </a:rPr>
              <a:t>NO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18453" name="AutoShape 21">
            <a:extLst>
              <a:ext uri="{FF2B5EF4-FFF2-40B4-BE49-F238E27FC236}">
                <a16:creationId xmlns:a16="http://schemas.microsoft.com/office/drawing/2014/main" id="{ED9AE77F-F812-4E5F-B682-18437DFEE2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6972" y="2983708"/>
            <a:ext cx="514350" cy="26074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18454" name="Text Box 22">
            <a:extLst>
              <a:ext uri="{FF2B5EF4-FFF2-40B4-BE49-F238E27FC236}">
                <a16:creationId xmlns:a16="http://schemas.microsoft.com/office/drawing/2014/main" id="{7C4F02CD-EED2-4833-BB19-C133CBA2C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4017" y="2972992"/>
            <a:ext cx="41549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800000"/>
                </a:solidFill>
              </a:rPr>
              <a:t>NO</a:t>
            </a:r>
            <a:endParaRPr lang="en-US" altLang="en-US" sz="1200">
              <a:solidFill>
                <a:srgbClr val="00FFFF"/>
              </a:solidFill>
            </a:endParaRPr>
          </a:p>
        </p:txBody>
      </p:sp>
      <p:grpSp>
        <p:nvGrpSpPr>
          <p:cNvPr id="18455" name="Group 23">
            <a:extLst>
              <a:ext uri="{FF2B5EF4-FFF2-40B4-BE49-F238E27FC236}">
                <a16:creationId xmlns:a16="http://schemas.microsoft.com/office/drawing/2014/main" id="{78F8A544-1503-44EB-BEFD-0644E5F30F85}"/>
              </a:ext>
            </a:extLst>
          </p:cNvPr>
          <p:cNvGrpSpPr>
            <a:grpSpLocks/>
          </p:cNvGrpSpPr>
          <p:nvPr/>
        </p:nvGrpSpPr>
        <p:grpSpPr bwMode="auto">
          <a:xfrm>
            <a:off x="5281613" y="3544491"/>
            <a:ext cx="514350" cy="285750"/>
            <a:chOff x="4927" y="2340"/>
            <a:chExt cx="432" cy="240"/>
          </a:xfrm>
        </p:grpSpPr>
        <p:sp>
          <p:nvSpPr>
            <p:cNvPr id="18456" name="AutoShape 24">
              <a:extLst>
                <a:ext uri="{FF2B5EF4-FFF2-40B4-BE49-F238E27FC236}">
                  <a16:creationId xmlns:a16="http://schemas.microsoft.com/office/drawing/2014/main" id="{6A1FF3E8-4BF7-4196-B9AD-16094A93B8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" y="2340"/>
              <a:ext cx="432" cy="240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350"/>
            </a:p>
          </p:txBody>
        </p:sp>
        <p:sp>
          <p:nvSpPr>
            <p:cNvPr id="18457" name="Text Box 25">
              <a:extLst>
                <a:ext uri="{FF2B5EF4-FFF2-40B4-BE49-F238E27FC236}">
                  <a16:creationId xmlns:a16="http://schemas.microsoft.com/office/drawing/2014/main" id="{7675D4F4-D3C4-4B4C-A002-351C43A473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55" y="2340"/>
              <a:ext cx="34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200" b="1">
                  <a:solidFill>
                    <a:srgbClr val="800000"/>
                  </a:solidFill>
                </a:rPr>
                <a:t>NO</a:t>
              </a:r>
              <a:endParaRPr lang="en-US" altLang="en-US" sz="1200">
                <a:solidFill>
                  <a:schemeClr val="bg2"/>
                </a:solidFill>
              </a:endParaRPr>
            </a:p>
          </p:txBody>
        </p:sp>
      </p:grpSp>
      <p:sp>
        <p:nvSpPr>
          <p:cNvPr id="18458" name="Text Box 26">
            <a:extLst>
              <a:ext uri="{FF2B5EF4-FFF2-40B4-BE49-F238E27FC236}">
                <a16:creationId xmlns:a16="http://schemas.microsoft.com/office/drawing/2014/main" id="{FB13CD9D-B666-41BF-802B-90C21B0076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9457" y="3201592"/>
            <a:ext cx="43505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/>
              <a:t>Yes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18459" name="Text Box 27">
            <a:extLst>
              <a:ext uri="{FF2B5EF4-FFF2-40B4-BE49-F238E27FC236}">
                <a16:creationId xmlns:a16="http://schemas.microsoft.com/office/drawing/2014/main" id="{831D7E1D-5C63-4FD2-9EF4-36541335D3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0866" y="3144442"/>
            <a:ext cx="38023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/>
              <a:t>No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18460" name="Text Box 28">
            <a:extLst>
              <a:ext uri="{FF2B5EF4-FFF2-40B4-BE49-F238E27FC236}">
                <a16:creationId xmlns:a16="http://schemas.microsoft.com/office/drawing/2014/main" id="{371B4A0B-75B5-4C4C-A88E-DA849723EA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6150" y="2572942"/>
            <a:ext cx="74732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/>
              <a:t>Married</a:t>
            </a:r>
            <a:r>
              <a:rPr lang="en-US" altLang="en-US" sz="120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8461" name="Text Box 29">
            <a:extLst>
              <a:ext uri="{FF2B5EF4-FFF2-40B4-BE49-F238E27FC236}">
                <a16:creationId xmlns:a16="http://schemas.microsoft.com/office/drawing/2014/main" id="{292E8610-36D0-4F68-A974-E03D487C4C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913" y="2401492"/>
            <a:ext cx="10489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/>
              <a:t>Single, Divorced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18462" name="Text Box 30">
            <a:extLst>
              <a:ext uri="{FF2B5EF4-FFF2-40B4-BE49-F238E27FC236}">
                <a16:creationId xmlns:a16="http://schemas.microsoft.com/office/drawing/2014/main" id="{B650B4F4-1D32-4F96-8002-D5BD1D2C4F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1050" y="3792142"/>
            <a:ext cx="59022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/>
              <a:t>&lt; 80K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18463" name="Text Box 31">
            <a:extLst>
              <a:ext uri="{FF2B5EF4-FFF2-40B4-BE49-F238E27FC236}">
                <a16:creationId xmlns:a16="http://schemas.microsoft.com/office/drawing/2014/main" id="{CC2B2665-E885-4D37-BBFC-E2F8E71691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2169" y="3792142"/>
            <a:ext cx="59022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/>
              <a:t>&gt; 80K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18464" name="Text Box 32">
            <a:extLst>
              <a:ext uri="{FF2B5EF4-FFF2-40B4-BE49-F238E27FC236}">
                <a16:creationId xmlns:a16="http://schemas.microsoft.com/office/drawing/2014/main" id="{C8A080DD-60D9-42EB-B8EE-DEFA71664A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4892279"/>
            <a:ext cx="33147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sz="1350" b="1">
                <a:solidFill>
                  <a:srgbClr val="CC3300"/>
                </a:solidFill>
              </a:rPr>
              <a:t>There could be more than one tree that fits the same data!</a:t>
            </a:r>
          </a:p>
        </p:txBody>
      </p:sp>
    </p:spTree>
    <p:extLst>
      <p:ext uri="{BB962C8B-B14F-4D97-AF65-F5344CB8AC3E}">
        <p14:creationId xmlns:p14="http://schemas.microsoft.com/office/powerpoint/2010/main" val="2273673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01DBCB56-0D14-4F09-8FB7-3B268DE0F3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b="1" spc="-5" dirty="0">
                <a:solidFill>
                  <a:srgbClr val="C00000"/>
                </a:solidFill>
              </a:rPr>
              <a:t>Apply Model to Test Data</a:t>
            </a:r>
          </a:p>
        </p:txBody>
      </p:sp>
      <p:grpSp>
        <p:nvGrpSpPr>
          <p:cNvPr id="20483" name="Group 3">
            <a:extLst>
              <a:ext uri="{FF2B5EF4-FFF2-40B4-BE49-F238E27FC236}">
                <a16:creationId xmlns:a16="http://schemas.microsoft.com/office/drawing/2014/main" id="{9A105852-36C4-4B00-987D-CD0750218E22}"/>
              </a:ext>
            </a:extLst>
          </p:cNvPr>
          <p:cNvGrpSpPr>
            <a:grpSpLocks/>
          </p:cNvGrpSpPr>
          <p:nvPr/>
        </p:nvGrpSpPr>
        <p:grpSpPr bwMode="auto">
          <a:xfrm>
            <a:off x="1657350" y="2955132"/>
            <a:ext cx="3200400" cy="2474119"/>
            <a:chOff x="384" y="1584"/>
            <a:chExt cx="2451" cy="1694"/>
          </a:xfrm>
        </p:grpSpPr>
        <p:sp>
          <p:nvSpPr>
            <p:cNvPr id="20484" name="Line 4">
              <a:extLst>
                <a:ext uri="{FF2B5EF4-FFF2-40B4-BE49-F238E27FC236}">
                  <a16:creationId xmlns:a16="http://schemas.microsoft.com/office/drawing/2014/main" id="{16991BC4-5941-4C98-9E49-F089281184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5" y="2708"/>
              <a:ext cx="153" cy="3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350"/>
            </a:p>
          </p:txBody>
        </p:sp>
        <p:sp>
          <p:nvSpPr>
            <p:cNvPr id="20485" name="Line 5">
              <a:extLst>
                <a:ext uri="{FF2B5EF4-FFF2-40B4-BE49-F238E27FC236}">
                  <a16:creationId xmlns:a16="http://schemas.microsoft.com/office/drawing/2014/main" id="{81A55C5E-2AD4-458D-AE40-97F05BB716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43" y="2708"/>
              <a:ext cx="204" cy="3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350"/>
            </a:p>
          </p:txBody>
        </p:sp>
        <p:sp>
          <p:nvSpPr>
            <p:cNvPr id="20486" name="Line 6">
              <a:extLst>
                <a:ext uri="{FF2B5EF4-FFF2-40B4-BE49-F238E27FC236}">
                  <a16:creationId xmlns:a16="http://schemas.microsoft.com/office/drawing/2014/main" id="{8ABDA2F3-F1DF-4719-80E8-E267537C3B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50" y="2208"/>
              <a:ext cx="254" cy="3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350"/>
            </a:p>
          </p:txBody>
        </p:sp>
        <p:sp>
          <p:nvSpPr>
            <p:cNvPr id="20487" name="Line 7">
              <a:extLst>
                <a:ext uri="{FF2B5EF4-FFF2-40B4-BE49-F238E27FC236}">
                  <a16:creationId xmlns:a16="http://schemas.microsoft.com/office/drawing/2014/main" id="{E7175FBC-2016-45CF-8FC5-8B105F045B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3" y="2208"/>
              <a:ext cx="305" cy="3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350"/>
            </a:p>
          </p:txBody>
        </p:sp>
        <p:sp>
          <p:nvSpPr>
            <p:cNvPr id="20488" name="Line 8">
              <a:extLst>
                <a:ext uri="{FF2B5EF4-FFF2-40B4-BE49-F238E27FC236}">
                  <a16:creationId xmlns:a16="http://schemas.microsoft.com/office/drawing/2014/main" id="{CA9E993E-A2AC-4213-AD96-8F2D481DBC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2" y="1750"/>
              <a:ext cx="356" cy="2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350"/>
            </a:p>
          </p:txBody>
        </p:sp>
        <p:sp>
          <p:nvSpPr>
            <p:cNvPr id="20489" name="Line 9">
              <a:extLst>
                <a:ext uri="{FF2B5EF4-FFF2-40B4-BE49-F238E27FC236}">
                  <a16:creationId xmlns:a16="http://schemas.microsoft.com/office/drawing/2014/main" id="{1ED82684-01AD-42E4-AB49-0895146351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7" y="1750"/>
              <a:ext cx="356" cy="2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350"/>
            </a:p>
          </p:txBody>
        </p:sp>
        <p:sp>
          <p:nvSpPr>
            <p:cNvPr id="20490" name="Text Box 10">
              <a:extLst>
                <a:ext uri="{FF2B5EF4-FFF2-40B4-BE49-F238E27FC236}">
                  <a16:creationId xmlns:a16="http://schemas.microsoft.com/office/drawing/2014/main" id="{A2293E5E-381E-438C-9D35-33C94AC5EA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3" y="1584"/>
              <a:ext cx="590" cy="19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200" b="1">
                  <a:solidFill>
                    <a:srgbClr val="2D1993"/>
                  </a:solidFill>
                </a:rPr>
                <a:t>Refund</a:t>
              </a:r>
              <a:endParaRPr lang="en-US" altLang="en-US" sz="1200">
                <a:solidFill>
                  <a:schemeClr val="bg2"/>
                </a:solidFill>
              </a:endParaRPr>
            </a:p>
          </p:txBody>
        </p:sp>
        <p:sp>
          <p:nvSpPr>
            <p:cNvPr id="20491" name="Text Box 11">
              <a:extLst>
                <a:ext uri="{FF2B5EF4-FFF2-40B4-BE49-F238E27FC236}">
                  <a16:creationId xmlns:a16="http://schemas.microsoft.com/office/drawing/2014/main" id="{CE7B8C3D-4F55-4475-B313-3BD54A194F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3" y="2042"/>
              <a:ext cx="589" cy="19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200" b="1">
                  <a:solidFill>
                    <a:srgbClr val="2D1993"/>
                  </a:solidFill>
                </a:rPr>
                <a:t>MarSt</a:t>
              </a:r>
              <a:endParaRPr lang="en-US" altLang="en-US" sz="1200">
                <a:solidFill>
                  <a:schemeClr val="bg2"/>
                </a:solidFill>
              </a:endParaRPr>
            </a:p>
          </p:txBody>
        </p:sp>
        <p:sp>
          <p:nvSpPr>
            <p:cNvPr id="20492" name="Text Box 12">
              <a:extLst>
                <a:ext uri="{FF2B5EF4-FFF2-40B4-BE49-F238E27FC236}">
                  <a16:creationId xmlns:a16="http://schemas.microsoft.com/office/drawing/2014/main" id="{DEE094D7-7633-4889-AB45-E3C684BFFD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6" y="2541"/>
              <a:ext cx="610" cy="19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200" b="1">
                  <a:solidFill>
                    <a:srgbClr val="2D1993"/>
                  </a:solidFill>
                </a:rPr>
                <a:t>TaxInc</a:t>
              </a:r>
              <a:endParaRPr lang="en-US" altLang="en-US" sz="1200">
                <a:solidFill>
                  <a:schemeClr val="bg2"/>
                </a:solidFill>
              </a:endParaRPr>
            </a:p>
          </p:txBody>
        </p:sp>
        <p:sp>
          <p:nvSpPr>
            <p:cNvPr id="20493" name="AutoShape 13">
              <a:extLst>
                <a:ext uri="{FF2B5EF4-FFF2-40B4-BE49-F238E27FC236}">
                  <a16:creationId xmlns:a16="http://schemas.microsoft.com/office/drawing/2014/main" id="{7D1E1BD9-204B-4B2C-ADC9-CB65F1296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3038"/>
              <a:ext cx="395" cy="231"/>
            </a:xfrm>
            <a:prstGeom prst="roundRect">
              <a:avLst>
                <a:gd name="adj" fmla="val 16769"/>
              </a:avLst>
            </a:prstGeom>
            <a:solidFill>
              <a:srgbClr val="33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350"/>
            </a:p>
          </p:txBody>
        </p:sp>
        <p:sp>
          <p:nvSpPr>
            <p:cNvPr id="20494" name="Text Box 14">
              <a:extLst>
                <a:ext uri="{FF2B5EF4-FFF2-40B4-BE49-F238E27FC236}">
                  <a16:creationId xmlns:a16="http://schemas.microsoft.com/office/drawing/2014/main" id="{9B1EDF69-57A3-4769-A928-49683D4D50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2" y="3038"/>
              <a:ext cx="432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200" b="1">
                  <a:solidFill>
                    <a:srgbClr val="800000"/>
                  </a:solidFill>
                </a:rPr>
                <a:t>YES</a:t>
              </a:r>
              <a:endParaRPr lang="en-US" altLang="en-US" sz="1200">
                <a:solidFill>
                  <a:schemeClr val="bg2"/>
                </a:solidFill>
              </a:endParaRPr>
            </a:p>
          </p:txBody>
        </p:sp>
        <p:sp>
          <p:nvSpPr>
            <p:cNvPr id="20495" name="AutoShape 15">
              <a:extLst>
                <a:ext uri="{FF2B5EF4-FFF2-40B4-BE49-F238E27FC236}">
                  <a16:creationId xmlns:a16="http://schemas.microsoft.com/office/drawing/2014/main" id="{DDEC45A0-DF68-47F8-B94A-FA2338A67C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" y="3049"/>
              <a:ext cx="412" cy="229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350"/>
            </a:p>
          </p:txBody>
        </p:sp>
        <p:sp>
          <p:nvSpPr>
            <p:cNvPr id="20496" name="Text Box 16">
              <a:extLst>
                <a:ext uri="{FF2B5EF4-FFF2-40B4-BE49-F238E27FC236}">
                  <a16:creationId xmlns:a16="http://schemas.microsoft.com/office/drawing/2014/main" id="{C852DDAB-CE6E-4DA6-A990-CDDBE7C1A9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5" y="3040"/>
              <a:ext cx="318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200" b="1">
                  <a:solidFill>
                    <a:srgbClr val="800000"/>
                  </a:solidFill>
                </a:rPr>
                <a:t>NO</a:t>
              </a:r>
              <a:endParaRPr lang="en-US" altLang="en-US" sz="1200">
                <a:solidFill>
                  <a:schemeClr val="bg2"/>
                </a:solidFill>
              </a:endParaRPr>
            </a:p>
          </p:txBody>
        </p:sp>
        <p:sp>
          <p:nvSpPr>
            <p:cNvPr id="20497" name="AutoShape 17">
              <a:extLst>
                <a:ext uri="{FF2B5EF4-FFF2-40B4-BE49-F238E27FC236}">
                  <a16:creationId xmlns:a16="http://schemas.microsoft.com/office/drawing/2014/main" id="{EE9E19BF-68AF-4AA5-B377-E2AD872CC4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2051"/>
              <a:ext cx="432" cy="219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350"/>
            </a:p>
          </p:txBody>
        </p:sp>
        <p:sp>
          <p:nvSpPr>
            <p:cNvPr id="20498" name="Text Box 18">
              <a:extLst>
                <a:ext uri="{FF2B5EF4-FFF2-40B4-BE49-F238E27FC236}">
                  <a16:creationId xmlns:a16="http://schemas.microsoft.com/office/drawing/2014/main" id="{16CBB149-64B7-4DEC-A241-ACA49A3103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" y="2042"/>
              <a:ext cx="318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200" b="1">
                  <a:solidFill>
                    <a:srgbClr val="800000"/>
                  </a:solidFill>
                </a:rPr>
                <a:t>NO</a:t>
              </a:r>
              <a:endParaRPr lang="en-US" altLang="en-US" sz="1200">
                <a:solidFill>
                  <a:srgbClr val="00FFFF"/>
                </a:solidFill>
              </a:endParaRPr>
            </a:p>
          </p:txBody>
        </p:sp>
        <p:sp>
          <p:nvSpPr>
            <p:cNvPr id="20499" name="AutoShape 19">
              <a:extLst>
                <a:ext uri="{FF2B5EF4-FFF2-40B4-BE49-F238E27FC236}">
                  <a16:creationId xmlns:a16="http://schemas.microsoft.com/office/drawing/2014/main" id="{33299C25-00F7-4384-91C9-2B139E7DA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558"/>
              <a:ext cx="432" cy="240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350"/>
            </a:p>
          </p:txBody>
        </p:sp>
        <p:sp>
          <p:nvSpPr>
            <p:cNvPr id="20500" name="Text Box 20">
              <a:extLst>
                <a:ext uri="{FF2B5EF4-FFF2-40B4-BE49-F238E27FC236}">
                  <a16:creationId xmlns:a16="http://schemas.microsoft.com/office/drawing/2014/main" id="{F4B466C6-1B12-4230-9DD0-C27B6D13C6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1" y="2558"/>
              <a:ext cx="318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200" b="1">
                  <a:solidFill>
                    <a:srgbClr val="800000"/>
                  </a:solidFill>
                </a:rPr>
                <a:t>NO</a:t>
              </a:r>
              <a:endParaRPr lang="en-US" altLang="en-US" sz="1200">
                <a:solidFill>
                  <a:schemeClr val="bg2"/>
                </a:solidFill>
              </a:endParaRPr>
            </a:p>
          </p:txBody>
        </p:sp>
        <p:sp>
          <p:nvSpPr>
            <p:cNvPr id="20501" name="Text Box 21">
              <a:extLst>
                <a:ext uri="{FF2B5EF4-FFF2-40B4-BE49-F238E27FC236}">
                  <a16:creationId xmlns:a16="http://schemas.microsoft.com/office/drawing/2014/main" id="{1B1330A5-1572-40B4-9198-E30715A923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" y="1750"/>
              <a:ext cx="333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200"/>
                <a:t>Yes</a:t>
              </a:r>
              <a:endParaRPr lang="en-US" altLang="en-US" sz="1200">
                <a:solidFill>
                  <a:schemeClr val="bg2"/>
                </a:solidFill>
              </a:endParaRPr>
            </a:p>
          </p:txBody>
        </p:sp>
        <p:sp>
          <p:nvSpPr>
            <p:cNvPr id="20502" name="Text Box 22">
              <a:extLst>
                <a:ext uri="{FF2B5EF4-FFF2-40B4-BE49-F238E27FC236}">
                  <a16:creationId xmlns:a16="http://schemas.microsoft.com/office/drawing/2014/main" id="{34832BEF-820C-4C22-AEBF-6F54AFFB47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8" y="1750"/>
              <a:ext cx="291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200"/>
                <a:t>No</a:t>
              </a:r>
              <a:endParaRPr lang="en-US" altLang="en-US" sz="1200">
                <a:solidFill>
                  <a:schemeClr val="bg2"/>
                </a:solidFill>
              </a:endParaRPr>
            </a:p>
          </p:txBody>
        </p:sp>
        <p:sp>
          <p:nvSpPr>
            <p:cNvPr id="20503" name="Text Box 23">
              <a:extLst>
                <a:ext uri="{FF2B5EF4-FFF2-40B4-BE49-F238E27FC236}">
                  <a16:creationId xmlns:a16="http://schemas.microsoft.com/office/drawing/2014/main" id="{0F79635F-3F4E-4F6B-B8B8-64E36E82D1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3" y="2232"/>
              <a:ext cx="572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200"/>
                <a:t>Married</a:t>
              </a:r>
              <a:r>
                <a:rPr lang="en-US" altLang="en-US" sz="1200">
                  <a:solidFill>
                    <a:schemeClr val="bg2"/>
                  </a:solidFill>
                </a:rPr>
                <a:t> </a:t>
              </a:r>
            </a:p>
          </p:txBody>
        </p:sp>
        <p:sp>
          <p:nvSpPr>
            <p:cNvPr id="20504" name="Text Box 24">
              <a:extLst>
                <a:ext uri="{FF2B5EF4-FFF2-40B4-BE49-F238E27FC236}">
                  <a16:creationId xmlns:a16="http://schemas.microsoft.com/office/drawing/2014/main" id="{0BCD82FD-2BC6-4BD6-B57F-763CFDBF9E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3" y="2250"/>
              <a:ext cx="996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200"/>
                <a:t>Single, Divorced</a:t>
              </a:r>
              <a:endParaRPr lang="en-US" altLang="en-US" sz="1200">
                <a:solidFill>
                  <a:schemeClr val="bg2"/>
                </a:solidFill>
              </a:endParaRPr>
            </a:p>
          </p:txBody>
        </p:sp>
        <p:sp>
          <p:nvSpPr>
            <p:cNvPr id="20505" name="Text Box 25">
              <a:extLst>
                <a:ext uri="{FF2B5EF4-FFF2-40B4-BE49-F238E27FC236}">
                  <a16:creationId xmlns:a16="http://schemas.microsoft.com/office/drawing/2014/main" id="{FFA77A78-813F-4227-A131-E7298DBE6E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6" y="2749"/>
              <a:ext cx="452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200"/>
                <a:t>&lt; 80K</a:t>
              </a:r>
              <a:endParaRPr lang="en-US" altLang="en-US" sz="1200">
                <a:solidFill>
                  <a:schemeClr val="bg2"/>
                </a:solidFill>
              </a:endParaRPr>
            </a:p>
          </p:txBody>
        </p:sp>
        <p:sp>
          <p:nvSpPr>
            <p:cNvPr id="20506" name="Text Box 26">
              <a:extLst>
                <a:ext uri="{FF2B5EF4-FFF2-40B4-BE49-F238E27FC236}">
                  <a16:creationId xmlns:a16="http://schemas.microsoft.com/office/drawing/2014/main" id="{604EC2E5-7DDD-4336-BF54-7794EEE646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4" y="2749"/>
              <a:ext cx="452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200"/>
                <a:t>&gt; 80K</a:t>
              </a:r>
              <a:endParaRPr lang="en-US" altLang="en-US" sz="1200">
                <a:solidFill>
                  <a:schemeClr val="bg2"/>
                </a:solidFill>
              </a:endParaRPr>
            </a:p>
          </p:txBody>
        </p:sp>
      </p:grpSp>
      <p:graphicFrame>
        <p:nvGraphicFramePr>
          <p:cNvPr id="20507" name="Object 27">
            <a:extLst>
              <a:ext uri="{FF2B5EF4-FFF2-40B4-BE49-F238E27FC236}">
                <a16:creationId xmlns:a16="http://schemas.microsoft.com/office/drawing/2014/main" id="{2770490A-C2D3-45B2-9BAF-29319962BE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57751" y="2383633"/>
          <a:ext cx="2507456" cy="850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9" name="Document" r:id="rId3" imgW="4651200" imgH="1576440" progId="Word.Document.8">
                  <p:embed/>
                </p:oleObj>
              </mc:Choice>
              <mc:Fallback>
                <p:oleObj name="Document" r:id="rId3" imgW="4651200" imgH="1576440" progId="Word.Document.8">
                  <p:embed/>
                  <p:pic>
                    <p:nvPicPr>
                      <p:cNvPr id="20507" name="Object 27">
                        <a:extLst>
                          <a:ext uri="{FF2B5EF4-FFF2-40B4-BE49-F238E27FC236}">
                            <a16:creationId xmlns:a16="http://schemas.microsoft.com/office/drawing/2014/main" id="{2770490A-C2D3-45B2-9BAF-29319962BE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751" y="2383633"/>
                        <a:ext cx="2507456" cy="8501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08" name="Text Box 28">
            <a:extLst>
              <a:ext uri="{FF2B5EF4-FFF2-40B4-BE49-F238E27FC236}">
                <a16:creationId xmlns:a16="http://schemas.microsoft.com/office/drawing/2014/main" id="{8643349C-C72B-4DD7-96C7-8313408A03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3450" y="2040732"/>
            <a:ext cx="12001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500" b="1">
                <a:solidFill>
                  <a:schemeClr val="tx2"/>
                </a:solidFill>
              </a:rPr>
              <a:t>Test Data</a:t>
            </a:r>
            <a:endParaRPr lang="en-US" altLang="en-US" sz="1500">
              <a:solidFill>
                <a:schemeClr val="bg2"/>
              </a:solidFill>
            </a:endParaRPr>
          </a:p>
        </p:txBody>
      </p:sp>
      <p:sp>
        <p:nvSpPr>
          <p:cNvPr id="20509" name="Text Box 29">
            <a:extLst>
              <a:ext uri="{FF2B5EF4-FFF2-40B4-BE49-F238E27FC236}">
                <a16:creationId xmlns:a16="http://schemas.microsoft.com/office/drawing/2014/main" id="{0A88993D-0179-499C-A00A-ECEA1E23D0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5950" y="2269332"/>
            <a:ext cx="25717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500"/>
              <a:t>Start from the root of tree.</a:t>
            </a:r>
          </a:p>
        </p:txBody>
      </p:sp>
      <p:sp>
        <p:nvSpPr>
          <p:cNvPr id="20510" name="Line 30">
            <a:extLst>
              <a:ext uri="{FF2B5EF4-FFF2-40B4-BE49-F238E27FC236}">
                <a16:creationId xmlns:a16="http://schemas.microsoft.com/office/drawing/2014/main" id="{6CFC8F90-83C4-4EAA-A428-3397CC2EFE30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3200" y="2555081"/>
            <a:ext cx="0" cy="34290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</p:spTree>
    <p:extLst>
      <p:ext uri="{BB962C8B-B14F-4D97-AF65-F5344CB8AC3E}">
        <p14:creationId xmlns:p14="http://schemas.microsoft.com/office/powerpoint/2010/main" val="349147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lassic and natural model of learning…"/>
          <p:cNvSpPr txBox="1"/>
          <p:nvPr/>
        </p:nvSpPr>
        <p:spPr>
          <a:xfrm>
            <a:off x="457200" y="1371600"/>
            <a:ext cx="8233997" cy="4974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/>
          <a:p>
            <a:pPr marL="171450" indent="-171450" defTabSz="342900">
              <a:lnSpc>
                <a:spcPct val="130000"/>
              </a:lnSpc>
              <a:spcBef>
                <a:spcPts val="750"/>
              </a:spcBef>
              <a:buSzPct val="100000"/>
              <a:buChar char="•"/>
              <a:defRPr sz="2000">
                <a:solidFill>
                  <a:srgbClr val="222222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Classic and natural model of learning</a:t>
            </a:r>
          </a:p>
          <a:p>
            <a:pPr marL="171450" indent="-171450" defTabSz="342900">
              <a:lnSpc>
                <a:spcPct val="130000"/>
              </a:lnSpc>
              <a:spcBef>
                <a:spcPts val="750"/>
              </a:spcBef>
              <a:buSzPct val="100000"/>
              <a:buChar char="•"/>
              <a:defRPr sz="2000">
                <a:solidFill>
                  <a:srgbClr val="222222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Based on fundamental computer science notion of “</a:t>
            </a:r>
            <a:r>
              <a:rPr sz="2000" dirty="0">
                <a:solidFill>
                  <a:srgbClr val="04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divide and conquer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pPr marL="171450" indent="-171450" defTabSz="342900">
              <a:lnSpc>
                <a:spcPct val="130000"/>
              </a:lnSpc>
              <a:spcBef>
                <a:spcPts val="750"/>
              </a:spcBef>
              <a:buSzPct val="100000"/>
              <a:buChar char="•"/>
              <a:defRPr sz="2000">
                <a:solidFill>
                  <a:srgbClr val="222222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It creates a model that predicts the value of a target variable based on several input variables</a:t>
            </a:r>
          </a:p>
          <a:p>
            <a:pPr marL="171450" indent="-171450" defTabSz="342900">
              <a:lnSpc>
                <a:spcPct val="130000"/>
              </a:lnSpc>
              <a:spcBef>
                <a:spcPts val="750"/>
              </a:spcBef>
              <a:buSzPct val="100000"/>
              <a:buChar char="•"/>
              <a:defRPr sz="2000">
                <a:solidFill>
                  <a:srgbClr val="222222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A tree can be learned by splitting the source set into subsets based on an attribute value test using </a:t>
            </a:r>
            <a:r>
              <a:rPr sz="2000" dirty="0">
                <a:solidFill>
                  <a:srgbClr val="FF4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recursive partitioning</a:t>
            </a:r>
          </a:p>
          <a:p>
            <a:pPr marL="171450" indent="-171450" defTabSz="342900">
              <a:lnSpc>
                <a:spcPct val="130000"/>
              </a:lnSpc>
              <a:spcBef>
                <a:spcPts val="750"/>
              </a:spcBef>
              <a:buSzPct val="100000"/>
              <a:buChar char="•"/>
              <a:defRPr sz="2000">
                <a:solidFill>
                  <a:srgbClr val="222222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The recursion is completed when the subset at a node has all the same value of the target variable, or when splitting no longer adds value to the predictions. </a:t>
            </a:r>
          </a:p>
          <a:p>
            <a:pPr marL="171450" indent="-171450" defTabSz="342900">
              <a:lnSpc>
                <a:spcPct val="130000"/>
              </a:lnSpc>
              <a:spcBef>
                <a:spcPts val="750"/>
              </a:spcBef>
              <a:buSzPct val="100000"/>
              <a:buChar char="•"/>
              <a:defRPr sz="2000">
                <a:solidFill>
                  <a:srgbClr val="222222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Although decision trees can be applied to many learning problems, we will begin with the simplest case: </a:t>
            </a:r>
            <a:r>
              <a:rPr sz="2000" dirty="0">
                <a:solidFill>
                  <a:srgbClr val="FF2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binary classification</a:t>
            </a:r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457200" y="6096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 anchor="b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lang="en-US" b="1" spc="-5" dirty="0" smtClean="0">
                <a:solidFill>
                  <a:srgbClr val="C00000"/>
                </a:solidFill>
              </a:rPr>
              <a:t>Decision Trees</a:t>
            </a:r>
            <a:endParaRPr lang="en-US" b="1" spc="-5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888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39ED7A3-1E9A-435E-A75A-F67F264785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7059" y="132110"/>
            <a:ext cx="7467600" cy="1143000"/>
          </a:xfrm>
        </p:spPr>
        <p:txBody>
          <a:bodyPr>
            <a:normAutofit/>
          </a:bodyPr>
          <a:lstStyle/>
          <a:p>
            <a:r>
              <a:rPr lang="en-US" altLang="en-US" b="1" spc="-5" dirty="0">
                <a:solidFill>
                  <a:srgbClr val="C00000"/>
                </a:solidFill>
              </a:rPr>
              <a:t>Apply Model to Test Data</a:t>
            </a:r>
          </a:p>
        </p:txBody>
      </p:sp>
      <p:grpSp>
        <p:nvGrpSpPr>
          <p:cNvPr id="21507" name="Group 3">
            <a:extLst>
              <a:ext uri="{FF2B5EF4-FFF2-40B4-BE49-F238E27FC236}">
                <a16:creationId xmlns:a16="http://schemas.microsoft.com/office/drawing/2014/main" id="{6AA0BF2D-3CFF-489C-95C7-EF4A190ADA47}"/>
              </a:ext>
            </a:extLst>
          </p:cNvPr>
          <p:cNvGrpSpPr>
            <a:grpSpLocks/>
          </p:cNvGrpSpPr>
          <p:nvPr/>
        </p:nvGrpSpPr>
        <p:grpSpPr bwMode="auto">
          <a:xfrm>
            <a:off x="1657350" y="2955132"/>
            <a:ext cx="3200400" cy="2474119"/>
            <a:chOff x="384" y="1584"/>
            <a:chExt cx="2451" cy="1694"/>
          </a:xfrm>
        </p:grpSpPr>
        <p:sp>
          <p:nvSpPr>
            <p:cNvPr id="21508" name="Line 4">
              <a:extLst>
                <a:ext uri="{FF2B5EF4-FFF2-40B4-BE49-F238E27FC236}">
                  <a16:creationId xmlns:a16="http://schemas.microsoft.com/office/drawing/2014/main" id="{C69C5777-5B6F-4406-BD83-088C4FA13A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5" y="2708"/>
              <a:ext cx="153" cy="3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350"/>
            </a:p>
          </p:txBody>
        </p:sp>
        <p:sp>
          <p:nvSpPr>
            <p:cNvPr id="21509" name="Line 5">
              <a:extLst>
                <a:ext uri="{FF2B5EF4-FFF2-40B4-BE49-F238E27FC236}">
                  <a16:creationId xmlns:a16="http://schemas.microsoft.com/office/drawing/2014/main" id="{AA40A291-D060-44B6-AB66-C50ADA5F1D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43" y="2708"/>
              <a:ext cx="204" cy="3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350"/>
            </a:p>
          </p:txBody>
        </p:sp>
        <p:sp>
          <p:nvSpPr>
            <p:cNvPr id="21510" name="Line 6">
              <a:extLst>
                <a:ext uri="{FF2B5EF4-FFF2-40B4-BE49-F238E27FC236}">
                  <a16:creationId xmlns:a16="http://schemas.microsoft.com/office/drawing/2014/main" id="{C53ED259-E6B4-4FD8-95D1-5DCAA0FF95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50" y="2208"/>
              <a:ext cx="254" cy="3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350"/>
            </a:p>
          </p:txBody>
        </p:sp>
        <p:sp>
          <p:nvSpPr>
            <p:cNvPr id="21511" name="Line 7">
              <a:extLst>
                <a:ext uri="{FF2B5EF4-FFF2-40B4-BE49-F238E27FC236}">
                  <a16:creationId xmlns:a16="http://schemas.microsoft.com/office/drawing/2014/main" id="{F1D1B0EA-547D-48CB-ADEA-A53B399B4E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3" y="2208"/>
              <a:ext cx="305" cy="3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350"/>
            </a:p>
          </p:txBody>
        </p:sp>
        <p:sp>
          <p:nvSpPr>
            <p:cNvPr id="21512" name="Line 8">
              <a:extLst>
                <a:ext uri="{FF2B5EF4-FFF2-40B4-BE49-F238E27FC236}">
                  <a16:creationId xmlns:a16="http://schemas.microsoft.com/office/drawing/2014/main" id="{A0E3E5C3-AD01-436D-A44A-B6633F0C20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2" y="1750"/>
              <a:ext cx="356" cy="2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350"/>
            </a:p>
          </p:txBody>
        </p:sp>
        <p:sp>
          <p:nvSpPr>
            <p:cNvPr id="21513" name="Line 9">
              <a:extLst>
                <a:ext uri="{FF2B5EF4-FFF2-40B4-BE49-F238E27FC236}">
                  <a16:creationId xmlns:a16="http://schemas.microsoft.com/office/drawing/2014/main" id="{D39FE4BB-59AC-4776-8A1C-8C753CDE4D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7" y="1750"/>
              <a:ext cx="356" cy="2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350"/>
            </a:p>
          </p:txBody>
        </p:sp>
        <p:sp>
          <p:nvSpPr>
            <p:cNvPr id="21514" name="Text Box 10">
              <a:extLst>
                <a:ext uri="{FF2B5EF4-FFF2-40B4-BE49-F238E27FC236}">
                  <a16:creationId xmlns:a16="http://schemas.microsoft.com/office/drawing/2014/main" id="{D8585229-1D31-4B3B-9655-9C9DB8289B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3" y="1584"/>
              <a:ext cx="590" cy="19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200" b="1">
                  <a:solidFill>
                    <a:srgbClr val="2D1993"/>
                  </a:solidFill>
                </a:rPr>
                <a:t>Refund</a:t>
              </a:r>
              <a:endParaRPr lang="en-US" altLang="en-US" sz="1200">
                <a:solidFill>
                  <a:schemeClr val="bg2"/>
                </a:solidFill>
              </a:endParaRPr>
            </a:p>
          </p:txBody>
        </p:sp>
        <p:sp>
          <p:nvSpPr>
            <p:cNvPr id="21515" name="Text Box 11">
              <a:extLst>
                <a:ext uri="{FF2B5EF4-FFF2-40B4-BE49-F238E27FC236}">
                  <a16:creationId xmlns:a16="http://schemas.microsoft.com/office/drawing/2014/main" id="{E92132AC-8038-499F-B83C-5EFE26EA1B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3" y="2042"/>
              <a:ext cx="589" cy="19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200" b="1">
                  <a:solidFill>
                    <a:srgbClr val="2D1993"/>
                  </a:solidFill>
                </a:rPr>
                <a:t>MarSt</a:t>
              </a:r>
              <a:endParaRPr lang="en-US" altLang="en-US" sz="1200">
                <a:solidFill>
                  <a:schemeClr val="bg2"/>
                </a:solidFill>
              </a:endParaRPr>
            </a:p>
          </p:txBody>
        </p:sp>
        <p:sp>
          <p:nvSpPr>
            <p:cNvPr id="21516" name="Text Box 12">
              <a:extLst>
                <a:ext uri="{FF2B5EF4-FFF2-40B4-BE49-F238E27FC236}">
                  <a16:creationId xmlns:a16="http://schemas.microsoft.com/office/drawing/2014/main" id="{43ADE58A-09D5-40DE-9B43-3F73F1C124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6" y="2541"/>
              <a:ext cx="610" cy="19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200" b="1">
                  <a:solidFill>
                    <a:srgbClr val="2D1993"/>
                  </a:solidFill>
                </a:rPr>
                <a:t>TaxInc</a:t>
              </a:r>
              <a:endParaRPr lang="en-US" altLang="en-US" sz="1200">
                <a:solidFill>
                  <a:schemeClr val="bg2"/>
                </a:solidFill>
              </a:endParaRPr>
            </a:p>
          </p:txBody>
        </p:sp>
        <p:sp>
          <p:nvSpPr>
            <p:cNvPr id="21517" name="AutoShape 13">
              <a:extLst>
                <a:ext uri="{FF2B5EF4-FFF2-40B4-BE49-F238E27FC236}">
                  <a16:creationId xmlns:a16="http://schemas.microsoft.com/office/drawing/2014/main" id="{D1D7D111-6932-4EDB-B828-96045984DA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3038"/>
              <a:ext cx="395" cy="231"/>
            </a:xfrm>
            <a:prstGeom prst="roundRect">
              <a:avLst>
                <a:gd name="adj" fmla="val 16769"/>
              </a:avLst>
            </a:prstGeom>
            <a:solidFill>
              <a:srgbClr val="33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350"/>
            </a:p>
          </p:txBody>
        </p:sp>
        <p:sp>
          <p:nvSpPr>
            <p:cNvPr id="21518" name="Text Box 14">
              <a:extLst>
                <a:ext uri="{FF2B5EF4-FFF2-40B4-BE49-F238E27FC236}">
                  <a16:creationId xmlns:a16="http://schemas.microsoft.com/office/drawing/2014/main" id="{71A70B84-6179-4ABC-8004-73FA733372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2" y="3038"/>
              <a:ext cx="432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200" b="1">
                  <a:solidFill>
                    <a:srgbClr val="800000"/>
                  </a:solidFill>
                </a:rPr>
                <a:t>YES</a:t>
              </a:r>
              <a:endParaRPr lang="en-US" altLang="en-US" sz="1200">
                <a:solidFill>
                  <a:schemeClr val="bg2"/>
                </a:solidFill>
              </a:endParaRPr>
            </a:p>
          </p:txBody>
        </p:sp>
        <p:sp>
          <p:nvSpPr>
            <p:cNvPr id="21519" name="AutoShape 15">
              <a:extLst>
                <a:ext uri="{FF2B5EF4-FFF2-40B4-BE49-F238E27FC236}">
                  <a16:creationId xmlns:a16="http://schemas.microsoft.com/office/drawing/2014/main" id="{87D2085C-3D95-488C-A82A-877710DE4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" y="3049"/>
              <a:ext cx="412" cy="229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350"/>
            </a:p>
          </p:txBody>
        </p:sp>
        <p:sp>
          <p:nvSpPr>
            <p:cNvPr id="21520" name="Text Box 16">
              <a:extLst>
                <a:ext uri="{FF2B5EF4-FFF2-40B4-BE49-F238E27FC236}">
                  <a16:creationId xmlns:a16="http://schemas.microsoft.com/office/drawing/2014/main" id="{757E1535-6068-4238-B23D-78BFD8DDD2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5" y="3040"/>
              <a:ext cx="318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200" b="1">
                  <a:solidFill>
                    <a:srgbClr val="800000"/>
                  </a:solidFill>
                </a:rPr>
                <a:t>NO</a:t>
              </a:r>
              <a:endParaRPr lang="en-US" altLang="en-US" sz="1200">
                <a:solidFill>
                  <a:schemeClr val="bg2"/>
                </a:solidFill>
              </a:endParaRPr>
            </a:p>
          </p:txBody>
        </p:sp>
        <p:sp>
          <p:nvSpPr>
            <p:cNvPr id="21521" name="AutoShape 17">
              <a:extLst>
                <a:ext uri="{FF2B5EF4-FFF2-40B4-BE49-F238E27FC236}">
                  <a16:creationId xmlns:a16="http://schemas.microsoft.com/office/drawing/2014/main" id="{6FC896BF-7AFC-475F-92C2-824128D60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2051"/>
              <a:ext cx="432" cy="219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350"/>
            </a:p>
          </p:txBody>
        </p:sp>
        <p:sp>
          <p:nvSpPr>
            <p:cNvPr id="21522" name="Text Box 18">
              <a:extLst>
                <a:ext uri="{FF2B5EF4-FFF2-40B4-BE49-F238E27FC236}">
                  <a16:creationId xmlns:a16="http://schemas.microsoft.com/office/drawing/2014/main" id="{885DCB7F-3BBA-415B-9F08-8A5A87E144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" y="2042"/>
              <a:ext cx="318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200" b="1">
                  <a:solidFill>
                    <a:srgbClr val="800000"/>
                  </a:solidFill>
                </a:rPr>
                <a:t>NO</a:t>
              </a:r>
              <a:endParaRPr lang="en-US" altLang="en-US" sz="1200">
                <a:solidFill>
                  <a:srgbClr val="00FFFF"/>
                </a:solidFill>
              </a:endParaRPr>
            </a:p>
          </p:txBody>
        </p:sp>
        <p:sp>
          <p:nvSpPr>
            <p:cNvPr id="21523" name="AutoShape 19">
              <a:extLst>
                <a:ext uri="{FF2B5EF4-FFF2-40B4-BE49-F238E27FC236}">
                  <a16:creationId xmlns:a16="http://schemas.microsoft.com/office/drawing/2014/main" id="{E101160A-1468-48BE-8E24-EC8C9B59C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558"/>
              <a:ext cx="432" cy="240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1350"/>
            </a:p>
          </p:txBody>
        </p:sp>
        <p:sp>
          <p:nvSpPr>
            <p:cNvPr id="21524" name="Text Box 20">
              <a:extLst>
                <a:ext uri="{FF2B5EF4-FFF2-40B4-BE49-F238E27FC236}">
                  <a16:creationId xmlns:a16="http://schemas.microsoft.com/office/drawing/2014/main" id="{32A74811-844C-4446-AC45-B0F73E5224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1" y="2558"/>
              <a:ext cx="318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200" b="1">
                  <a:solidFill>
                    <a:srgbClr val="800000"/>
                  </a:solidFill>
                </a:rPr>
                <a:t>NO</a:t>
              </a:r>
              <a:endParaRPr lang="en-US" altLang="en-US" sz="1200">
                <a:solidFill>
                  <a:schemeClr val="bg2"/>
                </a:solidFill>
              </a:endParaRPr>
            </a:p>
          </p:txBody>
        </p:sp>
        <p:sp>
          <p:nvSpPr>
            <p:cNvPr id="21525" name="Text Box 21">
              <a:extLst>
                <a:ext uri="{FF2B5EF4-FFF2-40B4-BE49-F238E27FC236}">
                  <a16:creationId xmlns:a16="http://schemas.microsoft.com/office/drawing/2014/main" id="{150415AB-500E-4C09-A5BC-344B09D37C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" y="1750"/>
              <a:ext cx="333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200"/>
                <a:t>Yes</a:t>
              </a:r>
              <a:endParaRPr lang="en-US" altLang="en-US" sz="1200">
                <a:solidFill>
                  <a:schemeClr val="bg2"/>
                </a:solidFill>
              </a:endParaRPr>
            </a:p>
          </p:txBody>
        </p:sp>
        <p:sp>
          <p:nvSpPr>
            <p:cNvPr id="21526" name="Text Box 22">
              <a:extLst>
                <a:ext uri="{FF2B5EF4-FFF2-40B4-BE49-F238E27FC236}">
                  <a16:creationId xmlns:a16="http://schemas.microsoft.com/office/drawing/2014/main" id="{9A4C8FD7-F172-4888-9156-00242D39C2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8" y="1750"/>
              <a:ext cx="291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200"/>
                <a:t>No</a:t>
              </a:r>
              <a:endParaRPr lang="en-US" altLang="en-US" sz="1200">
                <a:solidFill>
                  <a:schemeClr val="bg2"/>
                </a:solidFill>
              </a:endParaRPr>
            </a:p>
          </p:txBody>
        </p:sp>
        <p:sp>
          <p:nvSpPr>
            <p:cNvPr id="21527" name="Text Box 23">
              <a:extLst>
                <a:ext uri="{FF2B5EF4-FFF2-40B4-BE49-F238E27FC236}">
                  <a16:creationId xmlns:a16="http://schemas.microsoft.com/office/drawing/2014/main" id="{F94AD013-88DC-4A09-B642-FEDA56E252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3" y="2232"/>
              <a:ext cx="572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200"/>
                <a:t>Married</a:t>
              </a:r>
              <a:r>
                <a:rPr lang="en-US" altLang="en-US" sz="1200">
                  <a:solidFill>
                    <a:schemeClr val="bg2"/>
                  </a:solidFill>
                </a:rPr>
                <a:t> </a:t>
              </a:r>
            </a:p>
          </p:txBody>
        </p:sp>
        <p:sp>
          <p:nvSpPr>
            <p:cNvPr id="21528" name="Text Box 24">
              <a:extLst>
                <a:ext uri="{FF2B5EF4-FFF2-40B4-BE49-F238E27FC236}">
                  <a16:creationId xmlns:a16="http://schemas.microsoft.com/office/drawing/2014/main" id="{02B796C2-25D0-4676-A77D-69BD90122F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3" y="2250"/>
              <a:ext cx="996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200"/>
                <a:t>Single, Divorced</a:t>
              </a:r>
              <a:endParaRPr lang="en-US" altLang="en-US" sz="1200">
                <a:solidFill>
                  <a:schemeClr val="bg2"/>
                </a:solidFill>
              </a:endParaRPr>
            </a:p>
          </p:txBody>
        </p:sp>
        <p:sp>
          <p:nvSpPr>
            <p:cNvPr id="21529" name="Text Box 25">
              <a:extLst>
                <a:ext uri="{FF2B5EF4-FFF2-40B4-BE49-F238E27FC236}">
                  <a16:creationId xmlns:a16="http://schemas.microsoft.com/office/drawing/2014/main" id="{49C41E8A-8E2B-4728-8997-AE31C7D056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6" y="2749"/>
              <a:ext cx="452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200"/>
                <a:t>&lt; 80K</a:t>
              </a:r>
              <a:endParaRPr lang="en-US" altLang="en-US" sz="1200">
                <a:solidFill>
                  <a:schemeClr val="bg2"/>
                </a:solidFill>
              </a:endParaRPr>
            </a:p>
          </p:txBody>
        </p:sp>
        <p:sp>
          <p:nvSpPr>
            <p:cNvPr id="21530" name="Text Box 26">
              <a:extLst>
                <a:ext uri="{FF2B5EF4-FFF2-40B4-BE49-F238E27FC236}">
                  <a16:creationId xmlns:a16="http://schemas.microsoft.com/office/drawing/2014/main" id="{00E7F2B4-77AE-4B09-AABC-18C3E81E6A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4" y="2749"/>
              <a:ext cx="452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200"/>
                <a:t>&gt; 80K</a:t>
              </a:r>
              <a:endParaRPr lang="en-US" altLang="en-US" sz="1200">
                <a:solidFill>
                  <a:schemeClr val="bg2"/>
                </a:solidFill>
              </a:endParaRPr>
            </a:p>
          </p:txBody>
        </p:sp>
      </p:grpSp>
      <p:graphicFrame>
        <p:nvGraphicFramePr>
          <p:cNvPr id="21531" name="Object 27">
            <a:extLst>
              <a:ext uri="{FF2B5EF4-FFF2-40B4-BE49-F238E27FC236}">
                <a16:creationId xmlns:a16="http://schemas.microsoft.com/office/drawing/2014/main" id="{3142B9A0-9F96-4864-A8E5-068B310845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57751" y="2383633"/>
          <a:ext cx="2507456" cy="850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3" name="Document" r:id="rId3" imgW="4651200" imgH="1576440" progId="Word.Document.8">
                  <p:embed/>
                </p:oleObj>
              </mc:Choice>
              <mc:Fallback>
                <p:oleObj name="Document" r:id="rId3" imgW="4651200" imgH="1576440" progId="Word.Document.8">
                  <p:embed/>
                  <p:pic>
                    <p:nvPicPr>
                      <p:cNvPr id="21531" name="Object 27">
                        <a:extLst>
                          <a:ext uri="{FF2B5EF4-FFF2-40B4-BE49-F238E27FC236}">
                            <a16:creationId xmlns:a16="http://schemas.microsoft.com/office/drawing/2014/main" id="{3142B9A0-9F96-4864-A8E5-068B310845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751" y="2383633"/>
                        <a:ext cx="2507456" cy="8501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32" name="Text Box 28">
            <a:extLst>
              <a:ext uri="{FF2B5EF4-FFF2-40B4-BE49-F238E27FC236}">
                <a16:creationId xmlns:a16="http://schemas.microsoft.com/office/drawing/2014/main" id="{25CA6443-4D8C-4660-A7BE-D7A02D6FF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3450" y="2040732"/>
            <a:ext cx="12001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500" b="1">
                <a:solidFill>
                  <a:schemeClr val="tx2"/>
                </a:solidFill>
              </a:rPr>
              <a:t>Test Data</a:t>
            </a:r>
            <a:endParaRPr lang="en-US" altLang="en-US" sz="1500">
              <a:solidFill>
                <a:schemeClr val="bg2"/>
              </a:solidFill>
            </a:endParaRPr>
          </a:p>
        </p:txBody>
      </p:sp>
      <p:sp>
        <p:nvSpPr>
          <p:cNvPr id="21533" name="Line 29">
            <a:extLst>
              <a:ext uri="{FF2B5EF4-FFF2-40B4-BE49-F238E27FC236}">
                <a16:creationId xmlns:a16="http://schemas.microsoft.com/office/drawing/2014/main" id="{A886522A-1975-4BE6-86EB-ED492E23447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43250" y="2555081"/>
            <a:ext cx="1771650" cy="51435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</p:spTree>
    <p:extLst>
      <p:ext uri="{BB962C8B-B14F-4D97-AF65-F5344CB8AC3E}">
        <p14:creationId xmlns:p14="http://schemas.microsoft.com/office/powerpoint/2010/main" val="2359264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9A840867-8462-441C-B85C-418A0601F8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b="1" spc="-5" dirty="0">
                <a:solidFill>
                  <a:srgbClr val="C00000"/>
                </a:solidFill>
              </a:rPr>
              <a:t>Apply Model to Test Data</a:t>
            </a:r>
          </a:p>
        </p:txBody>
      </p:sp>
      <p:sp>
        <p:nvSpPr>
          <p:cNvPr id="22531" name="Line 3">
            <a:extLst>
              <a:ext uri="{FF2B5EF4-FFF2-40B4-BE49-F238E27FC236}">
                <a16:creationId xmlns:a16="http://schemas.microsoft.com/office/drawing/2014/main" id="{1F424689-8AF6-4107-88AE-D9C4E5EC0A51}"/>
              </a:ext>
            </a:extLst>
          </p:cNvPr>
          <p:cNvSpPr>
            <a:spLocks noChangeShapeType="1"/>
          </p:cNvSpPr>
          <p:nvPr/>
        </p:nvSpPr>
        <p:spPr bwMode="auto">
          <a:xfrm>
            <a:off x="3317081" y="4556522"/>
            <a:ext cx="200025" cy="48458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2532" name="Line 4">
            <a:extLst>
              <a:ext uri="{FF2B5EF4-FFF2-40B4-BE49-F238E27FC236}">
                <a16:creationId xmlns:a16="http://schemas.microsoft.com/office/drawing/2014/main" id="{3E4E1B41-A558-450B-B648-450583AA0AA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87204" y="4556522"/>
            <a:ext cx="266700" cy="48458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2533" name="Line 5">
            <a:extLst>
              <a:ext uri="{FF2B5EF4-FFF2-40B4-BE49-F238E27FC236}">
                <a16:creationId xmlns:a16="http://schemas.microsoft.com/office/drawing/2014/main" id="{5690689D-9EC3-43D6-8147-14520EBFDA8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18222" y="3825480"/>
            <a:ext cx="332184" cy="48696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2534" name="Line 6">
            <a:extLst>
              <a:ext uri="{FF2B5EF4-FFF2-40B4-BE49-F238E27FC236}">
                <a16:creationId xmlns:a16="http://schemas.microsoft.com/office/drawing/2014/main" id="{60B798F3-2C20-40F4-B15B-DF7F7F8E2AF0}"/>
              </a:ext>
            </a:extLst>
          </p:cNvPr>
          <p:cNvSpPr>
            <a:spLocks noChangeShapeType="1"/>
          </p:cNvSpPr>
          <p:nvPr/>
        </p:nvSpPr>
        <p:spPr bwMode="auto">
          <a:xfrm>
            <a:off x="3914776" y="3825480"/>
            <a:ext cx="398860" cy="48696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2535" name="Line 7">
            <a:extLst>
              <a:ext uri="{FF2B5EF4-FFF2-40B4-BE49-F238E27FC236}">
                <a16:creationId xmlns:a16="http://schemas.microsoft.com/office/drawing/2014/main" id="{4467DDBE-7F14-4631-B0BA-44EECADE77E2}"/>
              </a:ext>
            </a:extLst>
          </p:cNvPr>
          <p:cNvSpPr>
            <a:spLocks noChangeShapeType="1"/>
          </p:cNvSpPr>
          <p:nvPr/>
        </p:nvSpPr>
        <p:spPr bwMode="auto">
          <a:xfrm>
            <a:off x="3051572" y="3157539"/>
            <a:ext cx="465534" cy="426244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2536" name="Line 8">
            <a:extLst>
              <a:ext uri="{FF2B5EF4-FFF2-40B4-BE49-F238E27FC236}">
                <a16:creationId xmlns:a16="http://schemas.microsoft.com/office/drawing/2014/main" id="{B73D8124-31E5-43D9-A31B-2817ECA8083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22861" y="3157539"/>
            <a:ext cx="464344" cy="42624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2537" name="Text Box 9">
            <a:extLst>
              <a:ext uri="{FF2B5EF4-FFF2-40B4-BE49-F238E27FC236}">
                <a16:creationId xmlns:a16="http://schemas.microsoft.com/office/drawing/2014/main" id="{2067938A-8E5C-49DF-9080-EBC44F20E1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7914" y="2914651"/>
            <a:ext cx="770335" cy="276999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2D1993"/>
                </a:solidFill>
              </a:rPr>
              <a:t>Refund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2538" name="Text Box 10">
            <a:extLst>
              <a:ext uri="{FF2B5EF4-FFF2-40B4-BE49-F238E27FC236}">
                <a16:creationId xmlns:a16="http://schemas.microsoft.com/office/drawing/2014/main" id="{1190093B-42F2-465A-9182-15A885CD3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3732" y="3583783"/>
            <a:ext cx="769144" cy="276999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2D1993"/>
                </a:solidFill>
              </a:rPr>
              <a:t>MarSt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2539" name="Text Box 11">
            <a:extLst>
              <a:ext uri="{FF2B5EF4-FFF2-40B4-BE49-F238E27FC236}">
                <a16:creationId xmlns:a16="http://schemas.microsoft.com/office/drawing/2014/main" id="{3732F384-A18D-4451-AA23-B5AA144CB7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7230" y="4312444"/>
            <a:ext cx="796528" cy="276999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2D1993"/>
                </a:solidFill>
              </a:rPr>
              <a:t>TaxInc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2540" name="AutoShape 12">
            <a:extLst>
              <a:ext uri="{FF2B5EF4-FFF2-40B4-BE49-F238E27FC236}">
                <a16:creationId xmlns:a16="http://schemas.microsoft.com/office/drawing/2014/main" id="{26BA1867-A7A9-4EFB-8949-CFE7043602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230" y="5038726"/>
            <a:ext cx="516731" cy="336947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2541" name="Text Box 13">
            <a:extLst>
              <a:ext uri="{FF2B5EF4-FFF2-40B4-BE49-F238E27FC236}">
                <a16:creationId xmlns:a16="http://schemas.microsoft.com/office/drawing/2014/main" id="{C8A87964-F13C-497C-B133-DE6C4E3905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7317" y="5038726"/>
            <a:ext cx="5631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800000"/>
                </a:solidFill>
              </a:rPr>
              <a:t>YES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2542" name="AutoShape 14">
            <a:extLst>
              <a:ext uri="{FF2B5EF4-FFF2-40B4-BE49-F238E27FC236}">
                <a16:creationId xmlns:a16="http://schemas.microsoft.com/office/drawing/2014/main" id="{62ED10FD-05BA-4273-B84C-8EFCC91F4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1694" y="5054205"/>
            <a:ext cx="538163" cy="334565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2543" name="Text Box 15">
            <a:extLst>
              <a:ext uri="{FF2B5EF4-FFF2-40B4-BE49-F238E27FC236}">
                <a16:creationId xmlns:a16="http://schemas.microsoft.com/office/drawing/2014/main" id="{58F48BA6-7C95-4CAD-A28C-0F8D95F219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4932" y="5041107"/>
            <a:ext cx="41549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800000"/>
                </a:solidFill>
              </a:rPr>
              <a:t>NO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2544" name="AutoShape 16">
            <a:extLst>
              <a:ext uri="{FF2B5EF4-FFF2-40B4-BE49-F238E27FC236}">
                <a16:creationId xmlns:a16="http://schemas.microsoft.com/office/drawing/2014/main" id="{BFC96AAF-F646-4A2D-AFB8-A80E641E9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7351" y="3596880"/>
            <a:ext cx="564356" cy="320278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2545" name="Text Box 17">
            <a:extLst>
              <a:ext uri="{FF2B5EF4-FFF2-40B4-BE49-F238E27FC236}">
                <a16:creationId xmlns:a16="http://schemas.microsoft.com/office/drawing/2014/main" id="{3CA6EB1D-D8BD-4087-9A2F-C3B552E4E6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9398" y="3583782"/>
            <a:ext cx="41549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800000"/>
                </a:solidFill>
              </a:rPr>
              <a:t>NO</a:t>
            </a:r>
            <a:endParaRPr lang="en-US" altLang="en-US" sz="1200">
              <a:solidFill>
                <a:srgbClr val="00FFFF"/>
              </a:solidFill>
            </a:endParaRPr>
          </a:p>
        </p:txBody>
      </p:sp>
      <p:sp>
        <p:nvSpPr>
          <p:cNvPr id="22546" name="AutoShape 18">
            <a:extLst>
              <a:ext uri="{FF2B5EF4-FFF2-40B4-BE49-F238E27FC236}">
                <a16:creationId xmlns:a16="http://schemas.microsoft.com/office/drawing/2014/main" id="{DF540F4C-0BC5-4946-9CD9-ADA6E7987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1" y="4337448"/>
            <a:ext cx="564356" cy="350044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2547" name="Text Box 19">
            <a:extLst>
              <a:ext uri="{FF2B5EF4-FFF2-40B4-BE49-F238E27FC236}">
                <a16:creationId xmlns:a16="http://schemas.microsoft.com/office/drawing/2014/main" id="{3DD07819-5341-4BB2-AB61-C600851214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5765" y="4337448"/>
            <a:ext cx="41549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800000"/>
                </a:solidFill>
              </a:rPr>
              <a:t>NO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2548" name="Text Box 20">
            <a:extLst>
              <a:ext uri="{FF2B5EF4-FFF2-40B4-BE49-F238E27FC236}">
                <a16:creationId xmlns:a16="http://schemas.microsoft.com/office/drawing/2014/main" id="{E3C6815F-E62C-4958-B6FF-F0B06C03F6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3313" y="3157538"/>
            <a:ext cx="43505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/>
              <a:t>Yes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2549" name="Text Box 21">
            <a:extLst>
              <a:ext uri="{FF2B5EF4-FFF2-40B4-BE49-F238E27FC236}">
                <a16:creationId xmlns:a16="http://schemas.microsoft.com/office/drawing/2014/main" id="{FEFCF150-F731-4BCD-8F85-E11DD68A2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7843" y="3157538"/>
            <a:ext cx="38023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22550" name="Text Box 22">
            <a:extLst>
              <a:ext uri="{FF2B5EF4-FFF2-40B4-BE49-F238E27FC236}">
                <a16:creationId xmlns:a16="http://schemas.microsoft.com/office/drawing/2014/main" id="{0CA05590-8CFF-4794-AF56-B0B8345120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0431" y="3861198"/>
            <a:ext cx="74732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/>
              <a:t>Married</a:t>
            </a:r>
            <a:r>
              <a:rPr lang="en-US" altLang="en-US" sz="120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22551" name="Text Box 23">
            <a:extLst>
              <a:ext uri="{FF2B5EF4-FFF2-40B4-BE49-F238E27FC236}">
                <a16:creationId xmlns:a16="http://schemas.microsoft.com/office/drawing/2014/main" id="{99C4EEDC-1BBF-4189-9BFC-B2ED1FE0B5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4622" y="3887392"/>
            <a:ext cx="130035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/>
              <a:t>Single, Divorced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2552" name="Text Box 24">
            <a:extLst>
              <a:ext uri="{FF2B5EF4-FFF2-40B4-BE49-F238E27FC236}">
                <a16:creationId xmlns:a16="http://schemas.microsoft.com/office/drawing/2014/main" id="{FD018B06-4DCD-4F9E-BD40-6F15DE4F4C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0094" y="4616054"/>
            <a:ext cx="59022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/>
              <a:t>&lt; 80K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2553" name="Text Box 25">
            <a:extLst>
              <a:ext uri="{FF2B5EF4-FFF2-40B4-BE49-F238E27FC236}">
                <a16:creationId xmlns:a16="http://schemas.microsoft.com/office/drawing/2014/main" id="{8092BF9F-E884-48A8-928F-FCE816C794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9800" y="4616054"/>
            <a:ext cx="59022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/>
              <a:t>&gt; 80K</a:t>
            </a:r>
            <a:endParaRPr lang="en-US" altLang="en-US" sz="1200">
              <a:solidFill>
                <a:schemeClr val="bg2"/>
              </a:solidFill>
            </a:endParaRPr>
          </a:p>
        </p:txBody>
      </p:sp>
      <p:graphicFrame>
        <p:nvGraphicFramePr>
          <p:cNvPr id="22554" name="Object 26">
            <a:extLst>
              <a:ext uri="{FF2B5EF4-FFF2-40B4-BE49-F238E27FC236}">
                <a16:creationId xmlns:a16="http://schemas.microsoft.com/office/drawing/2014/main" id="{9E0C0DBF-7AB3-4EC7-9D1D-87801623F1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57751" y="2343151"/>
          <a:ext cx="2507456" cy="850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7" name="Document" r:id="rId3" imgW="4651200" imgH="1576440" progId="Word.Document.8">
                  <p:embed/>
                </p:oleObj>
              </mc:Choice>
              <mc:Fallback>
                <p:oleObj name="Document" r:id="rId3" imgW="4651200" imgH="1576440" progId="Word.Document.8">
                  <p:embed/>
                  <p:pic>
                    <p:nvPicPr>
                      <p:cNvPr id="22554" name="Object 26">
                        <a:extLst>
                          <a:ext uri="{FF2B5EF4-FFF2-40B4-BE49-F238E27FC236}">
                            <a16:creationId xmlns:a16="http://schemas.microsoft.com/office/drawing/2014/main" id="{9E0C0DBF-7AB3-4EC7-9D1D-87801623F1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751" y="2343151"/>
                        <a:ext cx="2507456" cy="8501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55" name="Text Box 27">
            <a:extLst>
              <a:ext uri="{FF2B5EF4-FFF2-40B4-BE49-F238E27FC236}">
                <a16:creationId xmlns:a16="http://schemas.microsoft.com/office/drawing/2014/main" id="{6784F082-2F7E-46AE-BE42-EB124224B1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3450" y="2000251"/>
            <a:ext cx="12001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500" b="1">
                <a:solidFill>
                  <a:schemeClr val="tx2"/>
                </a:solidFill>
              </a:rPr>
              <a:t>Test Data</a:t>
            </a:r>
            <a:endParaRPr lang="en-US" altLang="en-US" sz="1500">
              <a:solidFill>
                <a:schemeClr val="bg2"/>
              </a:solidFill>
            </a:endParaRPr>
          </a:p>
        </p:txBody>
      </p:sp>
      <p:sp>
        <p:nvSpPr>
          <p:cNvPr id="22556" name="Line 28">
            <a:extLst>
              <a:ext uri="{FF2B5EF4-FFF2-40B4-BE49-F238E27FC236}">
                <a16:creationId xmlns:a16="http://schemas.microsoft.com/office/drawing/2014/main" id="{731010EA-BE52-4360-A9A5-CD046D33348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57600" y="2914650"/>
            <a:ext cx="1200150" cy="34290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</p:spTree>
    <p:extLst>
      <p:ext uri="{BB962C8B-B14F-4D97-AF65-F5344CB8AC3E}">
        <p14:creationId xmlns:p14="http://schemas.microsoft.com/office/powerpoint/2010/main" val="183771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3329170E-84FE-42E0-BA32-769C655842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b="1" spc="-5" dirty="0">
                <a:solidFill>
                  <a:srgbClr val="C00000"/>
                </a:solidFill>
              </a:rPr>
              <a:t>Apply Model to Test Data</a:t>
            </a:r>
          </a:p>
        </p:txBody>
      </p:sp>
      <p:sp>
        <p:nvSpPr>
          <p:cNvPr id="23555" name="Line 3">
            <a:extLst>
              <a:ext uri="{FF2B5EF4-FFF2-40B4-BE49-F238E27FC236}">
                <a16:creationId xmlns:a16="http://schemas.microsoft.com/office/drawing/2014/main" id="{7BE27F81-D84D-45E3-9DF8-6F3DB13CD61F}"/>
              </a:ext>
            </a:extLst>
          </p:cNvPr>
          <p:cNvSpPr>
            <a:spLocks noChangeShapeType="1"/>
          </p:cNvSpPr>
          <p:nvPr/>
        </p:nvSpPr>
        <p:spPr bwMode="auto">
          <a:xfrm>
            <a:off x="3317081" y="4539854"/>
            <a:ext cx="200025" cy="48458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3556" name="Line 4">
            <a:extLst>
              <a:ext uri="{FF2B5EF4-FFF2-40B4-BE49-F238E27FC236}">
                <a16:creationId xmlns:a16="http://schemas.microsoft.com/office/drawing/2014/main" id="{41E7252F-1806-4DFD-A59B-A3EF7E3BEF6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87204" y="4539854"/>
            <a:ext cx="266700" cy="48458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3557" name="Line 5">
            <a:extLst>
              <a:ext uri="{FF2B5EF4-FFF2-40B4-BE49-F238E27FC236}">
                <a16:creationId xmlns:a16="http://schemas.microsoft.com/office/drawing/2014/main" id="{1E3309CC-7FDF-40E8-A095-B9283E085D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18222" y="3808811"/>
            <a:ext cx="332184" cy="48696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3558" name="Line 6">
            <a:extLst>
              <a:ext uri="{FF2B5EF4-FFF2-40B4-BE49-F238E27FC236}">
                <a16:creationId xmlns:a16="http://schemas.microsoft.com/office/drawing/2014/main" id="{A82E26C5-EF8B-498D-A699-BFF2B4174288}"/>
              </a:ext>
            </a:extLst>
          </p:cNvPr>
          <p:cNvSpPr>
            <a:spLocks noChangeShapeType="1"/>
          </p:cNvSpPr>
          <p:nvPr/>
        </p:nvSpPr>
        <p:spPr bwMode="auto">
          <a:xfrm>
            <a:off x="3914776" y="3808811"/>
            <a:ext cx="398860" cy="48696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3559" name="Line 7">
            <a:extLst>
              <a:ext uri="{FF2B5EF4-FFF2-40B4-BE49-F238E27FC236}">
                <a16:creationId xmlns:a16="http://schemas.microsoft.com/office/drawing/2014/main" id="{C83E5875-F46F-464A-9EDC-8E4E999D6A16}"/>
              </a:ext>
            </a:extLst>
          </p:cNvPr>
          <p:cNvSpPr>
            <a:spLocks noChangeShapeType="1"/>
          </p:cNvSpPr>
          <p:nvPr/>
        </p:nvSpPr>
        <p:spPr bwMode="auto">
          <a:xfrm>
            <a:off x="3051572" y="3140870"/>
            <a:ext cx="465534" cy="426244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3560" name="Line 8">
            <a:extLst>
              <a:ext uri="{FF2B5EF4-FFF2-40B4-BE49-F238E27FC236}">
                <a16:creationId xmlns:a16="http://schemas.microsoft.com/office/drawing/2014/main" id="{4DAB1382-B3DE-4F73-AD5B-2AD787B97B9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22861" y="3140870"/>
            <a:ext cx="464344" cy="42624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3561" name="Text Box 9">
            <a:extLst>
              <a:ext uri="{FF2B5EF4-FFF2-40B4-BE49-F238E27FC236}">
                <a16:creationId xmlns:a16="http://schemas.microsoft.com/office/drawing/2014/main" id="{19CBEC82-07E9-4EE2-91E5-55CA44B195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7914" y="2897982"/>
            <a:ext cx="770335" cy="276999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2D1993"/>
                </a:solidFill>
              </a:rPr>
              <a:t>Refund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3562" name="Text Box 10">
            <a:extLst>
              <a:ext uri="{FF2B5EF4-FFF2-40B4-BE49-F238E27FC236}">
                <a16:creationId xmlns:a16="http://schemas.microsoft.com/office/drawing/2014/main" id="{4F07F20F-B17D-49F4-AB10-864EF5FDA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3732" y="3567114"/>
            <a:ext cx="769144" cy="276999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2D1993"/>
                </a:solidFill>
              </a:rPr>
              <a:t>MarSt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3563" name="Text Box 11">
            <a:extLst>
              <a:ext uri="{FF2B5EF4-FFF2-40B4-BE49-F238E27FC236}">
                <a16:creationId xmlns:a16="http://schemas.microsoft.com/office/drawing/2014/main" id="{CA527699-E830-4884-9669-87F2851E11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7230" y="4295776"/>
            <a:ext cx="796528" cy="276999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2D1993"/>
                </a:solidFill>
              </a:rPr>
              <a:t>TaxInc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3564" name="AutoShape 12">
            <a:extLst>
              <a:ext uri="{FF2B5EF4-FFF2-40B4-BE49-F238E27FC236}">
                <a16:creationId xmlns:a16="http://schemas.microsoft.com/office/drawing/2014/main" id="{E28B68EA-EC3D-47B4-A5ED-6F8461B5B3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230" y="5022058"/>
            <a:ext cx="516731" cy="336947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3565" name="Text Box 13">
            <a:extLst>
              <a:ext uri="{FF2B5EF4-FFF2-40B4-BE49-F238E27FC236}">
                <a16:creationId xmlns:a16="http://schemas.microsoft.com/office/drawing/2014/main" id="{22DBBC05-9BA7-4D83-8FB3-83FE66801C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7317" y="5022057"/>
            <a:ext cx="5631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800000"/>
                </a:solidFill>
              </a:rPr>
              <a:t>YES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3566" name="AutoShape 14">
            <a:extLst>
              <a:ext uri="{FF2B5EF4-FFF2-40B4-BE49-F238E27FC236}">
                <a16:creationId xmlns:a16="http://schemas.microsoft.com/office/drawing/2014/main" id="{67D83799-9E1E-43FE-B9D3-BDF09C8A06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1694" y="5037536"/>
            <a:ext cx="538163" cy="334565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3567" name="Text Box 15">
            <a:extLst>
              <a:ext uri="{FF2B5EF4-FFF2-40B4-BE49-F238E27FC236}">
                <a16:creationId xmlns:a16="http://schemas.microsoft.com/office/drawing/2014/main" id="{5BA75CE2-E939-46DD-A6FC-7098ED80A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4932" y="5024438"/>
            <a:ext cx="41549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800000"/>
                </a:solidFill>
              </a:rPr>
              <a:t>NO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3568" name="AutoShape 16">
            <a:extLst>
              <a:ext uri="{FF2B5EF4-FFF2-40B4-BE49-F238E27FC236}">
                <a16:creationId xmlns:a16="http://schemas.microsoft.com/office/drawing/2014/main" id="{B53B28FF-A3A3-45AA-9F5B-36FECD17D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7351" y="3580211"/>
            <a:ext cx="564356" cy="320278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3569" name="Text Box 17">
            <a:extLst>
              <a:ext uri="{FF2B5EF4-FFF2-40B4-BE49-F238E27FC236}">
                <a16:creationId xmlns:a16="http://schemas.microsoft.com/office/drawing/2014/main" id="{7D19015A-EBB6-40A1-8FB5-C43CE1E918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9398" y="3567113"/>
            <a:ext cx="41549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800000"/>
                </a:solidFill>
              </a:rPr>
              <a:t>NO</a:t>
            </a:r>
            <a:endParaRPr lang="en-US" altLang="en-US" sz="1200">
              <a:solidFill>
                <a:srgbClr val="00FFFF"/>
              </a:solidFill>
            </a:endParaRPr>
          </a:p>
        </p:txBody>
      </p:sp>
      <p:sp>
        <p:nvSpPr>
          <p:cNvPr id="23570" name="AutoShape 18">
            <a:extLst>
              <a:ext uri="{FF2B5EF4-FFF2-40B4-BE49-F238E27FC236}">
                <a16:creationId xmlns:a16="http://schemas.microsoft.com/office/drawing/2014/main" id="{AFD44E40-0BD8-4D3D-94DB-440357FA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1" y="4320780"/>
            <a:ext cx="564356" cy="350044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3571" name="Text Box 19">
            <a:extLst>
              <a:ext uri="{FF2B5EF4-FFF2-40B4-BE49-F238E27FC236}">
                <a16:creationId xmlns:a16="http://schemas.microsoft.com/office/drawing/2014/main" id="{2ACDE603-84A7-4FB3-8C7B-27B22C4766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5765" y="4320779"/>
            <a:ext cx="41549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800000"/>
                </a:solidFill>
              </a:rPr>
              <a:t>NO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3572" name="Text Box 20">
            <a:extLst>
              <a:ext uri="{FF2B5EF4-FFF2-40B4-BE49-F238E27FC236}">
                <a16:creationId xmlns:a16="http://schemas.microsoft.com/office/drawing/2014/main" id="{2DB71EF1-6CC9-48D7-847B-37A3B18FF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3313" y="3140869"/>
            <a:ext cx="43505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/>
              <a:t>Yes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3573" name="Text Box 21">
            <a:extLst>
              <a:ext uri="{FF2B5EF4-FFF2-40B4-BE49-F238E27FC236}">
                <a16:creationId xmlns:a16="http://schemas.microsoft.com/office/drawing/2014/main" id="{F5675D7B-2C0E-48CC-8DD4-4EF68320E9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7843" y="3140869"/>
            <a:ext cx="38023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23574" name="Text Box 22">
            <a:extLst>
              <a:ext uri="{FF2B5EF4-FFF2-40B4-BE49-F238E27FC236}">
                <a16:creationId xmlns:a16="http://schemas.microsoft.com/office/drawing/2014/main" id="{45A5EAAA-F00E-4B83-B950-33E0F1D6E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0431" y="3844529"/>
            <a:ext cx="74732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/>
              <a:t>Married</a:t>
            </a:r>
            <a:r>
              <a:rPr lang="en-US" altLang="en-US" sz="120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23575" name="Text Box 23">
            <a:extLst>
              <a:ext uri="{FF2B5EF4-FFF2-40B4-BE49-F238E27FC236}">
                <a16:creationId xmlns:a16="http://schemas.microsoft.com/office/drawing/2014/main" id="{E0DF96DA-6759-4B0D-AC2B-74F847B21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4622" y="3870723"/>
            <a:ext cx="130035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/>
              <a:t>Single, Divorced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3576" name="Text Box 24">
            <a:extLst>
              <a:ext uri="{FF2B5EF4-FFF2-40B4-BE49-F238E27FC236}">
                <a16:creationId xmlns:a16="http://schemas.microsoft.com/office/drawing/2014/main" id="{CD93FF1B-6668-456F-8558-239F8CEB8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0094" y="4599385"/>
            <a:ext cx="59022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/>
              <a:t>&lt; 80K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3577" name="Text Box 25">
            <a:extLst>
              <a:ext uri="{FF2B5EF4-FFF2-40B4-BE49-F238E27FC236}">
                <a16:creationId xmlns:a16="http://schemas.microsoft.com/office/drawing/2014/main" id="{A717046B-4452-478E-B935-98C7CC3F10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9800" y="4599385"/>
            <a:ext cx="59022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/>
              <a:t>&gt; 80K</a:t>
            </a:r>
            <a:endParaRPr lang="en-US" altLang="en-US" sz="1200">
              <a:solidFill>
                <a:schemeClr val="bg2"/>
              </a:solidFill>
            </a:endParaRPr>
          </a:p>
        </p:txBody>
      </p:sp>
      <p:graphicFrame>
        <p:nvGraphicFramePr>
          <p:cNvPr id="23578" name="Object 26">
            <a:extLst>
              <a:ext uri="{FF2B5EF4-FFF2-40B4-BE49-F238E27FC236}">
                <a16:creationId xmlns:a16="http://schemas.microsoft.com/office/drawing/2014/main" id="{806F9AA4-0D25-45C5-B8C1-3DD9EFA472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57751" y="2326483"/>
          <a:ext cx="2507456" cy="850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1" name="Document" r:id="rId3" imgW="4651200" imgH="1576440" progId="Word.Document.8">
                  <p:embed/>
                </p:oleObj>
              </mc:Choice>
              <mc:Fallback>
                <p:oleObj name="Document" r:id="rId3" imgW="4651200" imgH="1576440" progId="Word.Document.8">
                  <p:embed/>
                  <p:pic>
                    <p:nvPicPr>
                      <p:cNvPr id="23578" name="Object 26">
                        <a:extLst>
                          <a:ext uri="{FF2B5EF4-FFF2-40B4-BE49-F238E27FC236}">
                            <a16:creationId xmlns:a16="http://schemas.microsoft.com/office/drawing/2014/main" id="{806F9AA4-0D25-45C5-B8C1-3DD9EFA472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751" y="2326483"/>
                        <a:ext cx="2507456" cy="8501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79" name="Text Box 27">
            <a:extLst>
              <a:ext uri="{FF2B5EF4-FFF2-40B4-BE49-F238E27FC236}">
                <a16:creationId xmlns:a16="http://schemas.microsoft.com/office/drawing/2014/main" id="{3ED2947A-C300-46ED-9F08-66E5A1D169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3450" y="1983582"/>
            <a:ext cx="12001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500" b="1">
                <a:solidFill>
                  <a:schemeClr val="tx2"/>
                </a:solidFill>
              </a:rPr>
              <a:t>Test Data</a:t>
            </a:r>
            <a:endParaRPr lang="en-US" altLang="en-US" sz="1500">
              <a:solidFill>
                <a:schemeClr val="bg2"/>
              </a:solidFill>
            </a:endParaRPr>
          </a:p>
        </p:txBody>
      </p:sp>
      <p:sp>
        <p:nvSpPr>
          <p:cNvPr id="23580" name="Line 28">
            <a:extLst>
              <a:ext uri="{FF2B5EF4-FFF2-40B4-BE49-F238E27FC236}">
                <a16:creationId xmlns:a16="http://schemas.microsoft.com/office/drawing/2014/main" id="{E51B0613-219A-4650-B4C8-1D3667C0BE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00500" y="2669381"/>
            <a:ext cx="1543050" cy="97155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</p:spTree>
    <p:extLst>
      <p:ext uri="{BB962C8B-B14F-4D97-AF65-F5344CB8AC3E}">
        <p14:creationId xmlns:p14="http://schemas.microsoft.com/office/powerpoint/2010/main" val="2999324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04266B36-0765-4AF5-9E29-E29FCE3541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b="1" spc="-5" dirty="0">
                <a:solidFill>
                  <a:srgbClr val="C00000"/>
                </a:solidFill>
              </a:rPr>
              <a:t>Apply Model to Test Data</a:t>
            </a:r>
          </a:p>
        </p:txBody>
      </p:sp>
      <p:sp>
        <p:nvSpPr>
          <p:cNvPr id="24579" name="Line 3">
            <a:extLst>
              <a:ext uri="{FF2B5EF4-FFF2-40B4-BE49-F238E27FC236}">
                <a16:creationId xmlns:a16="http://schemas.microsoft.com/office/drawing/2014/main" id="{00D63073-4E2B-4F98-A161-F2852C30CF4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17081" y="4556522"/>
            <a:ext cx="200025" cy="48458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4580" name="Line 4">
            <a:extLst>
              <a:ext uri="{FF2B5EF4-FFF2-40B4-BE49-F238E27FC236}">
                <a16:creationId xmlns:a16="http://schemas.microsoft.com/office/drawing/2014/main" id="{1DEBD291-1657-48D1-B384-A04C930EC49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87204" y="4556522"/>
            <a:ext cx="266700" cy="48458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4581" name="Line 5">
            <a:extLst>
              <a:ext uri="{FF2B5EF4-FFF2-40B4-BE49-F238E27FC236}">
                <a16:creationId xmlns:a16="http://schemas.microsoft.com/office/drawing/2014/main" id="{90CA3A79-A4A7-4A14-B6EB-1F2706ADC25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18222" y="3825480"/>
            <a:ext cx="332184" cy="48696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4582" name="Line 6">
            <a:extLst>
              <a:ext uri="{FF2B5EF4-FFF2-40B4-BE49-F238E27FC236}">
                <a16:creationId xmlns:a16="http://schemas.microsoft.com/office/drawing/2014/main" id="{F41B8FF0-6891-4CFE-81CE-6F01DA15F44D}"/>
              </a:ext>
            </a:extLst>
          </p:cNvPr>
          <p:cNvSpPr>
            <a:spLocks noChangeShapeType="1"/>
          </p:cNvSpPr>
          <p:nvPr/>
        </p:nvSpPr>
        <p:spPr bwMode="auto">
          <a:xfrm>
            <a:off x="3914776" y="3825480"/>
            <a:ext cx="398860" cy="48696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4583" name="Line 7">
            <a:extLst>
              <a:ext uri="{FF2B5EF4-FFF2-40B4-BE49-F238E27FC236}">
                <a16:creationId xmlns:a16="http://schemas.microsoft.com/office/drawing/2014/main" id="{41431082-1C41-4D13-8734-876E1185D47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51572" y="3157539"/>
            <a:ext cx="465534" cy="426244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4584" name="Line 8">
            <a:extLst>
              <a:ext uri="{FF2B5EF4-FFF2-40B4-BE49-F238E27FC236}">
                <a16:creationId xmlns:a16="http://schemas.microsoft.com/office/drawing/2014/main" id="{A0E1C131-6C59-42E1-84E3-D94C6F3C139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22861" y="3157539"/>
            <a:ext cx="464344" cy="42624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4585" name="Text Box 9">
            <a:extLst>
              <a:ext uri="{FF2B5EF4-FFF2-40B4-BE49-F238E27FC236}">
                <a16:creationId xmlns:a16="http://schemas.microsoft.com/office/drawing/2014/main" id="{EFE37E88-CE95-459E-BBA4-911D86469D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7914" y="2914651"/>
            <a:ext cx="770335" cy="276999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2D1993"/>
                </a:solidFill>
              </a:rPr>
              <a:t>Refund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4586" name="Text Box 10">
            <a:extLst>
              <a:ext uri="{FF2B5EF4-FFF2-40B4-BE49-F238E27FC236}">
                <a16:creationId xmlns:a16="http://schemas.microsoft.com/office/drawing/2014/main" id="{0F252B4E-B374-47EC-8D7C-BC1357D34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3732" y="3583783"/>
            <a:ext cx="769144" cy="276999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2D1993"/>
                </a:solidFill>
              </a:rPr>
              <a:t>MarSt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4587" name="Text Box 11">
            <a:extLst>
              <a:ext uri="{FF2B5EF4-FFF2-40B4-BE49-F238E27FC236}">
                <a16:creationId xmlns:a16="http://schemas.microsoft.com/office/drawing/2014/main" id="{E7CB9DFC-787D-44E3-9B9E-23A476D9BD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7230" y="4312444"/>
            <a:ext cx="796528" cy="276999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2D1993"/>
                </a:solidFill>
              </a:rPr>
              <a:t>TaxInc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4588" name="AutoShape 12">
            <a:extLst>
              <a:ext uri="{FF2B5EF4-FFF2-40B4-BE49-F238E27FC236}">
                <a16:creationId xmlns:a16="http://schemas.microsoft.com/office/drawing/2014/main" id="{416FC0DE-0D78-4348-9203-A7E374757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230" y="5038726"/>
            <a:ext cx="516731" cy="336947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4589" name="Text Box 13">
            <a:extLst>
              <a:ext uri="{FF2B5EF4-FFF2-40B4-BE49-F238E27FC236}">
                <a16:creationId xmlns:a16="http://schemas.microsoft.com/office/drawing/2014/main" id="{C93DED73-9E11-4BCC-980A-DCF01C97F2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7317" y="5038726"/>
            <a:ext cx="5631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800000"/>
                </a:solidFill>
              </a:rPr>
              <a:t>YES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4590" name="AutoShape 14">
            <a:extLst>
              <a:ext uri="{FF2B5EF4-FFF2-40B4-BE49-F238E27FC236}">
                <a16:creationId xmlns:a16="http://schemas.microsoft.com/office/drawing/2014/main" id="{E9AB971D-B068-4C8B-8C3E-3232F9945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1694" y="5054205"/>
            <a:ext cx="538163" cy="334565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4591" name="Text Box 15">
            <a:extLst>
              <a:ext uri="{FF2B5EF4-FFF2-40B4-BE49-F238E27FC236}">
                <a16:creationId xmlns:a16="http://schemas.microsoft.com/office/drawing/2014/main" id="{F4B8D7A8-3314-4522-8BBA-6C2B516247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4932" y="5041107"/>
            <a:ext cx="41549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800000"/>
                </a:solidFill>
              </a:rPr>
              <a:t>NO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4592" name="AutoShape 16">
            <a:extLst>
              <a:ext uri="{FF2B5EF4-FFF2-40B4-BE49-F238E27FC236}">
                <a16:creationId xmlns:a16="http://schemas.microsoft.com/office/drawing/2014/main" id="{D56DEA39-EB54-4678-9D31-2B2A1AE56E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7351" y="3596880"/>
            <a:ext cx="564356" cy="320278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4593" name="Text Box 17">
            <a:extLst>
              <a:ext uri="{FF2B5EF4-FFF2-40B4-BE49-F238E27FC236}">
                <a16:creationId xmlns:a16="http://schemas.microsoft.com/office/drawing/2014/main" id="{76121344-9046-4DBC-990F-729E900BBC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9398" y="3583782"/>
            <a:ext cx="41549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800000"/>
                </a:solidFill>
              </a:rPr>
              <a:t>NO</a:t>
            </a:r>
            <a:endParaRPr lang="en-US" altLang="en-US" sz="1200">
              <a:solidFill>
                <a:srgbClr val="00FFFF"/>
              </a:solidFill>
            </a:endParaRPr>
          </a:p>
        </p:txBody>
      </p:sp>
      <p:sp>
        <p:nvSpPr>
          <p:cNvPr id="24594" name="AutoShape 18">
            <a:extLst>
              <a:ext uri="{FF2B5EF4-FFF2-40B4-BE49-F238E27FC236}">
                <a16:creationId xmlns:a16="http://schemas.microsoft.com/office/drawing/2014/main" id="{4DB1705E-505A-4592-BE57-A6D1371F7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1" y="4337448"/>
            <a:ext cx="564356" cy="350044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4595" name="Text Box 19">
            <a:extLst>
              <a:ext uri="{FF2B5EF4-FFF2-40B4-BE49-F238E27FC236}">
                <a16:creationId xmlns:a16="http://schemas.microsoft.com/office/drawing/2014/main" id="{14D7FE60-A967-4D83-B182-A127696F5D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5765" y="4337448"/>
            <a:ext cx="41549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800000"/>
                </a:solidFill>
              </a:rPr>
              <a:t>NO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4596" name="Text Box 20">
            <a:extLst>
              <a:ext uri="{FF2B5EF4-FFF2-40B4-BE49-F238E27FC236}">
                <a16:creationId xmlns:a16="http://schemas.microsoft.com/office/drawing/2014/main" id="{573318BA-CD3D-41B8-B348-D7707963A7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3313" y="3157538"/>
            <a:ext cx="43505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/>
              <a:t>Yes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4597" name="Text Box 21">
            <a:extLst>
              <a:ext uri="{FF2B5EF4-FFF2-40B4-BE49-F238E27FC236}">
                <a16:creationId xmlns:a16="http://schemas.microsoft.com/office/drawing/2014/main" id="{1F023753-FF17-4CCC-A644-D01368DE4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7843" y="3157538"/>
            <a:ext cx="38023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24598" name="Text Box 22">
            <a:extLst>
              <a:ext uri="{FF2B5EF4-FFF2-40B4-BE49-F238E27FC236}">
                <a16:creationId xmlns:a16="http://schemas.microsoft.com/office/drawing/2014/main" id="{C5CB6D62-681B-4EB8-ACDA-C0826CBF45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0431" y="3861198"/>
            <a:ext cx="74732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>
                <a:solidFill>
                  <a:srgbClr val="FF0000"/>
                </a:solidFill>
              </a:rPr>
              <a:t>Married </a:t>
            </a:r>
          </a:p>
        </p:txBody>
      </p:sp>
      <p:sp>
        <p:nvSpPr>
          <p:cNvPr id="24599" name="Text Box 23">
            <a:extLst>
              <a:ext uri="{FF2B5EF4-FFF2-40B4-BE49-F238E27FC236}">
                <a16:creationId xmlns:a16="http://schemas.microsoft.com/office/drawing/2014/main" id="{FD44FB9C-0547-4FE1-AFBF-FFC46A62E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4622" y="3887392"/>
            <a:ext cx="130035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/>
              <a:t>Single, Divorced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4600" name="Text Box 24">
            <a:extLst>
              <a:ext uri="{FF2B5EF4-FFF2-40B4-BE49-F238E27FC236}">
                <a16:creationId xmlns:a16="http://schemas.microsoft.com/office/drawing/2014/main" id="{F9ECB1C9-F823-4F93-B186-6273C908C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0094" y="4616054"/>
            <a:ext cx="59022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/>
              <a:t>&lt; 80K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4601" name="Text Box 25">
            <a:extLst>
              <a:ext uri="{FF2B5EF4-FFF2-40B4-BE49-F238E27FC236}">
                <a16:creationId xmlns:a16="http://schemas.microsoft.com/office/drawing/2014/main" id="{5A7F4F39-06AB-49B1-A8E4-D166AF437A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9800" y="4616054"/>
            <a:ext cx="59022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/>
              <a:t>&gt; 80K</a:t>
            </a:r>
            <a:endParaRPr lang="en-US" altLang="en-US" sz="1200">
              <a:solidFill>
                <a:schemeClr val="bg2"/>
              </a:solidFill>
            </a:endParaRPr>
          </a:p>
        </p:txBody>
      </p:sp>
      <p:graphicFrame>
        <p:nvGraphicFramePr>
          <p:cNvPr id="24602" name="Object 26">
            <a:extLst>
              <a:ext uri="{FF2B5EF4-FFF2-40B4-BE49-F238E27FC236}">
                <a16:creationId xmlns:a16="http://schemas.microsoft.com/office/drawing/2014/main" id="{8E85A62F-8289-4A10-853C-710BB6C51ED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57751" y="2343151"/>
          <a:ext cx="2507456" cy="850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5" name="Document" r:id="rId4" imgW="4651200" imgH="1576440" progId="Word.Document.8">
                  <p:embed/>
                </p:oleObj>
              </mc:Choice>
              <mc:Fallback>
                <p:oleObj name="Document" r:id="rId4" imgW="4651200" imgH="1576440" progId="Word.Document.8">
                  <p:embed/>
                  <p:pic>
                    <p:nvPicPr>
                      <p:cNvPr id="24602" name="Object 26">
                        <a:extLst>
                          <a:ext uri="{FF2B5EF4-FFF2-40B4-BE49-F238E27FC236}">
                            <a16:creationId xmlns:a16="http://schemas.microsoft.com/office/drawing/2014/main" id="{8E85A62F-8289-4A10-853C-710BB6C51ED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751" y="2343151"/>
                        <a:ext cx="2507456" cy="8501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03" name="Text Box 27">
            <a:extLst>
              <a:ext uri="{FF2B5EF4-FFF2-40B4-BE49-F238E27FC236}">
                <a16:creationId xmlns:a16="http://schemas.microsoft.com/office/drawing/2014/main" id="{E60C75CE-9AAD-4A1F-A99F-4FD66A19A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3450" y="2000251"/>
            <a:ext cx="12001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500" b="1">
                <a:solidFill>
                  <a:schemeClr val="tx2"/>
                </a:solidFill>
              </a:rPr>
              <a:t>Test Data</a:t>
            </a:r>
            <a:endParaRPr lang="en-US" altLang="en-US" sz="1500">
              <a:solidFill>
                <a:schemeClr val="bg2"/>
              </a:solidFill>
            </a:endParaRPr>
          </a:p>
        </p:txBody>
      </p:sp>
      <p:sp>
        <p:nvSpPr>
          <p:cNvPr id="24604" name="Line 28">
            <a:extLst>
              <a:ext uri="{FF2B5EF4-FFF2-40B4-BE49-F238E27FC236}">
                <a16:creationId xmlns:a16="http://schemas.microsoft.com/office/drawing/2014/main" id="{A3832F14-BE32-4D44-89AA-BF634605E80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29150" y="3086100"/>
            <a:ext cx="971550" cy="74295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</p:spTree>
    <p:extLst>
      <p:ext uri="{BB962C8B-B14F-4D97-AF65-F5344CB8AC3E}">
        <p14:creationId xmlns:p14="http://schemas.microsoft.com/office/powerpoint/2010/main" val="3375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73CBC6D-23E4-443B-9C07-3B6DA9776C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b="1" spc="-5" dirty="0">
                <a:solidFill>
                  <a:srgbClr val="C00000"/>
                </a:solidFill>
              </a:rPr>
              <a:t>Apply Model to Test Data</a:t>
            </a:r>
          </a:p>
        </p:txBody>
      </p:sp>
      <p:sp>
        <p:nvSpPr>
          <p:cNvPr id="25603" name="Line 3">
            <a:extLst>
              <a:ext uri="{FF2B5EF4-FFF2-40B4-BE49-F238E27FC236}">
                <a16:creationId xmlns:a16="http://schemas.microsoft.com/office/drawing/2014/main" id="{2B90E308-7C3D-4522-992F-345477AEACF2}"/>
              </a:ext>
            </a:extLst>
          </p:cNvPr>
          <p:cNvSpPr>
            <a:spLocks noChangeShapeType="1"/>
          </p:cNvSpPr>
          <p:nvPr/>
        </p:nvSpPr>
        <p:spPr bwMode="auto">
          <a:xfrm>
            <a:off x="3317081" y="4597004"/>
            <a:ext cx="200025" cy="48458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5604" name="Line 4">
            <a:extLst>
              <a:ext uri="{FF2B5EF4-FFF2-40B4-BE49-F238E27FC236}">
                <a16:creationId xmlns:a16="http://schemas.microsoft.com/office/drawing/2014/main" id="{F0D4C463-ED43-456B-9DAB-99B556637D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87204" y="4597004"/>
            <a:ext cx="266700" cy="48458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5605" name="Line 5">
            <a:extLst>
              <a:ext uri="{FF2B5EF4-FFF2-40B4-BE49-F238E27FC236}">
                <a16:creationId xmlns:a16="http://schemas.microsoft.com/office/drawing/2014/main" id="{E6A5E579-C2E1-4F23-B519-7FA35D826F6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18222" y="3865961"/>
            <a:ext cx="332184" cy="48696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5606" name="Line 6">
            <a:extLst>
              <a:ext uri="{FF2B5EF4-FFF2-40B4-BE49-F238E27FC236}">
                <a16:creationId xmlns:a16="http://schemas.microsoft.com/office/drawing/2014/main" id="{0AE2AD83-2970-425C-87A5-CAEAD44FB38D}"/>
              </a:ext>
            </a:extLst>
          </p:cNvPr>
          <p:cNvSpPr>
            <a:spLocks noChangeShapeType="1"/>
          </p:cNvSpPr>
          <p:nvPr/>
        </p:nvSpPr>
        <p:spPr bwMode="auto">
          <a:xfrm>
            <a:off x="3914776" y="3865961"/>
            <a:ext cx="398860" cy="48696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5607" name="Line 7">
            <a:extLst>
              <a:ext uri="{FF2B5EF4-FFF2-40B4-BE49-F238E27FC236}">
                <a16:creationId xmlns:a16="http://schemas.microsoft.com/office/drawing/2014/main" id="{257076D9-CA6C-4560-927B-5186F5AB9C84}"/>
              </a:ext>
            </a:extLst>
          </p:cNvPr>
          <p:cNvSpPr>
            <a:spLocks noChangeShapeType="1"/>
          </p:cNvSpPr>
          <p:nvPr/>
        </p:nvSpPr>
        <p:spPr bwMode="auto">
          <a:xfrm>
            <a:off x="3051572" y="3198020"/>
            <a:ext cx="465534" cy="426244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5608" name="Line 8">
            <a:extLst>
              <a:ext uri="{FF2B5EF4-FFF2-40B4-BE49-F238E27FC236}">
                <a16:creationId xmlns:a16="http://schemas.microsoft.com/office/drawing/2014/main" id="{8E0F7D64-4B9F-4AAD-9456-D8FA9C64DB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22861" y="3198020"/>
            <a:ext cx="464344" cy="42624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5609" name="Text Box 9">
            <a:extLst>
              <a:ext uri="{FF2B5EF4-FFF2-40B4-BE49-F238E27FC236}">
                <a16:creationId xmlns:a16="http://schemas.microsoft.com/office/drawing/2014/main" id="{A4FC4619-AD13-41FE-8A5E-4DC3B9A71F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7914" y="2955132"/>
            <a:ext cx="770335" cy="276999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2D1993"/>
                </a:solidFill>
              </a:rPr>
              <a:t>Refund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5610" name="Text Box 10">
            <a:extLst>
              <a:ext uri="{FF2B5EF4-FFF2-40B4-BE49-F238E27FC236}">
                <a16:creationId xmlns:a16="http://schemas.microsoft.com/office/drawing/2014/main" id="{E1E6495B-5494-4E4E-9786-C709C607AC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3732" y="3624264"/>
            <a:ext cx="769144" cy="276999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2D1993"/>
                </a:solidFill>
              </a:rPr>
              <a:t>MarSt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5611" name="Text Box 11">
            <a:extLst>
              <a:ext uri="{FF2B5EF4-FFF2-40B4-BE49-F238E27FC236}">
                <a16:creationId xmlns:a16="http://schemas.microsoft.com/office/drawing/2014/main" id="{D470143C-8B0E-41A7-BC7A-AE973C1D3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7230" y="4352926"/>
            <a:ext cx="796528" cy="276999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2D1993"/>
                </a:solidFill>
              </a:rPr>
              <a:t>TaxInc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5612" name="AutoShape 12">
            <a:extLst>
              <a:ext uri="{FF2B5EF4-FFF2-40B4-BE49-F238E27FC236}">
                <a16:creationId xmlns:a16="http://schemas.microsoft.com/office/drawing/2014/main" id="{20D74666-CD42-4BDE-BC1D-AE4A097BD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230" y="5079208"/>
            <a:ext cx="516731" cy="336947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5613" name="Text Box 13">
            <a:extLst>
              <a:ext uri="{FF2B5EF4-FFF2-40B4-BE49-F238E27FC236}">
                <a16:creationId xmlns:a16="http://schemas.microsoft.com/office/drawing/2014/main" id="{2D814E30-561E-4F24-BDC0-68F4B971F6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7317" y="5079207"/>
            <a:ext cx="5631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800000"/>
                </a:solidFill>
              </a:rPr>
              <a:t>YES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5614" name="AutoShape 14">
            <a:extLst>
              <a:ext uri="{FF2B5EF4-FFF2-40B4-BE49-F238E27FC236}">
                <a16:creationId xmlns:a16="http://schemas.microsoft.com/office/drawing/2014/main" id="{52F53957-57E5-47DC-9BF6-06B00582A4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1694" y="5094686"/>
            <a:ext cx="538163" cy="334565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5615" name="Text Box 15">
            <a:extLst>
              <a:ext uri="{FF2B5EF4-FFF2-40B4-BE49-F238E27FC236}">
                <a16:creationId xmlns:a16="http://schemas.microsoft.com/office/drawing/2014/main" id="{E434F85B-9EBF-48B5-B31B-84FFE7BE3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4932" y="5081588"/>
            <a:ext cx="41549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800000"/>
                </a:solidFill>
              </a:rPr>
              <a:t>NO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5616" name="AutoShape 16">
            <a:extLst>
              <a:ext uri="{FF2B5EF4-FFF2-40B4-BE49-F238E27FC236}">
                <a16:creationId xmlns:a16="http://schemas.microsoft.com/office/drawing/2014/main" id="{63DFE0B3-2368-4234-A46C-4FB31867F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7351" y="3637361"/>
            <a:ext cx="564356" cy="320278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5617" name="Text Box 17">
            <a:extLst>
              <a:ext uri="{FF2B5EF4-FFF2-40B4-BE49-F238E27FC236}">
                <a16:creationId xmlns:a16="http://schemas.microsoft.com/office/drawing/2014/main" id="{8245856A-0193-4C61-BE0C-34C6D948DA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9398" y="3624263"/>
            <a:ext cx="41549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800000"/>
                </a:solidFill>
              </a:rPr>
              <a:t>NO</a:t>
            </a:r>
            <a:endParaRPr lang="en-US" altLang="en-US" sz="1200">
              <a:solidFill>
                <a:srgbClr val="00FFFF"/>
              </a:solidFill>
            </a:endParaRPr>
          </a:p>
        </p:txBody>
      </p:sp>
      <p:sp>
        <p:nvSpPr>
          <p:cNvPr id="25618" name="AutoShape 18">
            <a:extLst>
              <a:ext uri="{FF2B5EF4-FFF2-40B4-BE49-F238E27FC236}">
                <a16:creationId xmlns:a16="http://schemas.microsoft.com/office/drawing/2014/main" id="{20170C57-0812-4B50-ABBF-E0A927EC9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1" y="4377930"/>
            <a:ext cx="564356" cy="350044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5619" name="Text Box 19">
            <a:extLst>
              <a:ext uri="{FF2B5EF4-FFF2-40B4-BE49-F238E27FC236}">
                <a16:creationId xmlns:a16="http://schemas.microsoft.com/office/drawing/2014/main" id="{F441E806-0285-420E-AC14-A4F9A09FD4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5765" y="4377929"/>
            <a:ext cx="41549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 b="1">
                <a:solidFill>
                  <a:srgbClr val="800000"/>
                </a:solidFill>
              </a:rPr>
              <a:t>NO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5620" name="Text Box 20">
            <a:extLst>
              <a:ext uri="{FF2B5EF4-FFF2-40B4-BE49-F238E27FC236}">
                <a16:creationId xmlns:a16="http://schemas.microsoft.com/office/drawing/2014/main" id="{DCE2A292-B119-4BBA-854F-245057F9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3313" y="3198019"/>
            <a:ext cx="43505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/>
              <a:t>Yes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5621" name="Text Box 21">
            <a:extLst>
              <a:ext uri="{FF2B5EF4-FFF2-40B4-BE49-F238E27FC236}">
                <a16:creationId xmlns:a16="http://schemas.microsoft.com/office/drawing/2014/main" id="{EC01BE4B-86C0-41FC-A4CB-199F33B7C1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7843" y="3198019"/>
            <a:ext cx="38023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25622" name="Text Box 22">
            <a:extLst>
              <a:ext uri="{FF2B5EF4-FFF2-40B4-BE49-F238E27FC236}">
                <a16:creationId xmlns:a16="http://schemas.microsoft.com/office/drawing/2014/main" id="{F87AFC7B-1364-482F-BD7B-636FB4848C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0431" y="3901679"/>
            <a:ext cx="74732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>
                <a:solidFill>
                  <a:srgbClr val="FF0000"/>
                </a:solidFill>
              </a:rPr>
              <a:t>Married </a:t>
            </a:r>
          </a:p>
        </p:txBody>
      </p:sp>
      <p:sp>
        <p:nvSpPr>
          <p:cNvPr id="25623" name="Text Box 23">
            <a:extLst>
              <a:ext uri="{FF2B5EF4-FFF2-40B4-BE49-F238E27FC236}">
                <a16:creationId xmlns:a16="http://schemas.microsoft.com/office/drawing/2014/main" id="{4577F5FA-5D50-443A-897A-77D51A215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4622" y="3927873"/>
            <a:ext cx="130035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/>
              <a:t>Single, Divorced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5624" name="Text Box 24">
            <a:extLst>
              <a:ext uri="{FF2B5EF4-FFF2-40B4-BE49-F238E27FC236}">
                <a16:creationId xmlns:a16="http://schemas.microsoft.com/office/drawing/2014/main" id="{1016B746-BF0B-4DA3-ACBD-9DF1D4636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0094" y="4656535"/>
            <a:ext cx="59022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/>
              <a:t>&lt; 80K</a:t>
            </a:r>
            <a:endParaRPr lang="en-US" altLang="en-US" sz="1200">
              <a:solidFill>
                <a:schemeClr val="bg2"/>
              </a:solidFill>
            </a:endParaRPr>
          </a:p>
        </p:txBody>
      </p:sp>
      <p:sp>
        <p:nvSpPr>
          <p:cNvPr id="25625" name="Text Box 25">
            <a:extLst>
              <a:ext uri="{FF2B5EF4-FFF2-40B4-BE49-F238E27FC236}">
                <a16:creationId xmlns:a16="http://schemas.microsoft.com/office/drawing/2014/main" id="{64492A01-CB42-4F06-BBC0-DA2EE963A5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9800" y="4656535"/>
            <a:ext cx="59022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200"/>
              <a:t>&gt; 80K</a:t>
            </a:r>
            <a:endParaRPr lang="en-US" altLang="en-US" sz="1200">
              <a:solidFill>
                <a:schemeClr val="bg2"/>
              </a:solidFill>
            </a:endParaRPr>
          </a:p>
        </p:txBody>
      </p:sp>
      <p:graphicFrame>
        <p:nvGraphicFramePr>
          <p:cNvPr id="25626" name="Object 26">
            <a:extLst>
              <a:ext uri="{FF2B5EF4-FFF2-40B4-BE49-F238E27FC236}">
                <a16:creationId xmlns:a16="http://schemas.microsoft.com/office/drawing/2014/main" id="{1020E601-C4F2-4AC3-BD03-589CB16937A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57751" y="2383633"/>
          <a:ext cx="2507456" cy="850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9" name="Document" r:id="rId3" imgW="4651200" imgH="1576440" progId="Word.Document.8">
                  <p:embed/>
                </p:oleObj>
              </mc:Choice>
              <mc:Fallback>
                <p:oleObj name="Document" r:id="rId3" imgW="4651200" imgH="1576440" progId="Word.Document.8">
                  <p:embed/>
                  <p:pic>
                    <p:nvPicPr>
                      <p:cNvPr id="25626" name="Object 26">
                        <a:extLst>
                          <a:ext uri="{FF2B5EF4-FFF2-40B4-BE49-F238E27FC236}">
                            <a16:creationId xmlns:a16="http://schemas.microsoft.com/office/drawing/2014/main" id="{1020E601-C4F2-4AC3-BD03-589CB16937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751" y="2383633"/>
                        <a:ext cx="2507456" cy="8501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27" name="Text Box 27">
            <a:extLst>
              <a:ext uri="{FF2B5EF4-FFF2-40B4-BE49-F238E27FC236}">
                <a16:creationId xmlns:a16="http://schemas.microsoft.com/office/drawing/2014/main" id="{33EBCBAC-D780-480D-90E1-7F9CDBE38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3450" y="2040732"/>
            <a:ext cx="12001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500" b="1">
                <a:solidFill>
                  <a:schemeClr val="tx2"/>
                </a:solidFill>
              </a:rPr>
              <a:t>Test Data</a:t>
            </a:r>
            <a:endParaRPr lang="en-US" altLang="en-US" sz="1500">
              <a:solidFill>
                <a:schemeClr val="bg2"/>
              </a:solidFill>
            </a:endParaRPr>
          </a:p>
        </p:txBody>
      </p:sp>
      <p:sp>
        <p:nvSpPr>
          <p:cNvPr id="25628" name="Line 28">
            <a:extLst>
              <a:ext uri="{FF2B5EF4-FFF2-40B4-BE49-F238E27FC236}">
                <a16:creationId xmlns:a16="http://schemas.microsoft.com/office/drawing/2014/main" id="{264C8ED5-A417-4DC8-BAF9-F18AE822BFA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14850" y="3126581"/>
            <a:ext cx="2343150" cy="137160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sz="1350"/>
          </a:p>
        </p:txBody>
      </p:sp>
      <p:sp>
        <p:nvSpPr>
          <p:cNvPr id="25629" name="Text Box 29">
            <a:extLst>
              <a:ext uri="{FF2B5EF4-FFF2-40B4-BE49-F238E27FC236}">
                <a16:creationId xmlns:a16="http://schemas.microsoft.com/office/drawing/2014/main" id="{CFADB139-673F-4570-9580-69AC801D78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7850" y="3869532"/>
            <a:ext cx="20002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500"/>
              <a:t>Assign Cheat to “No”</a:t>
            </a:r>
          </a:p>
        </p:txBody>
      </p:sp>
    </p:spTree>
    <p:extLst>
      <p:ext uri="{BB962C8B-B14F-4D97-AF65-F5344CB8AC3E}">
        <p14:creationId xmlns:p14="http://schemas.microsoft.com/office/powerpoint/2010/main" val="3540914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B317F87-4B12-44F8-B753-6B351209CE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b="1" spc="-5" dirty="0">
                <a:solidFill>
                  <a:srgbClr val="C00000"/>
                </a:solidFill>
              </a:rPr>
              <a:t>Decision Tree Classification Task</a:t>
            </a:r>
          </a:p>
        </p:txBody>
      </p:sp>
      <p:graphicFrame>
        <p:nvGraphicFramePr>
          <p:cNvPr id="26627" name="Object 3">
            <a:extLst>
              <a:ext uri="{FF2B5EF4-FFF2-40B4-BE49-F238E27FC236}">
                <a16:creationId xmlns:a16="http://schemas.microsoft.com/office/drawing/2014/main" id="{E7B19423-A14B-48E6-8489-BD33393F6ED8}"/>
              </a:ext>
            </a:extLst>
          </p:cNvPr>
          <p:cNvGraphicFramePr>
            <a:graphicFrameLocks noGrp="1" noChangeAspect="1"/>
          </p:cNvGraphicFramePr>
          <p:nvPr>
            <p:ph idx="4294967295"/>
            <p:extLst/>
          </p:nvPr>
        </p:nvGraphicFramePr>
        <p:xfrm>
          <a:off x="0" y="1720854"/>
          <a:ext cx="7522699" cy="49549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1" name="Visio" r:id="rId3" imgW="8424875" imgH="6279741" progId="Visio.Drawing.6">
                  <p:embed/>
                </p:oleObj>
              </mc:Choice>
              <mc:Fallback>
                <p:oleObj name="Visio" r:id="rId3" imgW="8424875" imgH="6279741" progId="Visio.Drawing.6">
                  <p:embed/>
                  <p:pic>
                    <p:nvPicPr>
                      <p:cNvPr id="26627" name="Object 3">
                        <a:extLst>
                          <a:ext uri="{FF2B5EF4-FFF2-40B4-BE49-F238E27FC236}">
                            <a16:creationId xmlns:a16="http://schemas.microsoft.com/office/drawing/2014/main" id="{E7B19423-A14B-48E6-8489-BD33393F6E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720854"/>
                        <a:ext cx="7522699" cy="49549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8" name="Line 4">
            <a:extLst>
              <a:ext uri="{FF2B5EF4-FFF2-40B4-BE49-F238E27FC236}">
                <a16:creationId xmlns:a16="http://schemas.microsoft.com/office/drawing/2014/main" id="{0A512AAA-EE27-4F33-9C24-22BDD8C169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79830" y="2564717"/>
            <a:ext cx="514350" cy="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 sz="1350"/>
          </a:p>
        </p:txBody>
      </p:sp>
      <p:sp>
        <p:nvSpPr>
          <p:cNvPr id="26629" name="Text Box 5">
            <a:extLst>
              <a:ext uri="{FF2B5EF4-FFF2-40B4-BE49-F238E27FC236}">
                <a16:creationId xmlns:a16="http://schemas.microsoft.com/office/drawing/2014/main" id="{87513714-74EC-48C9-9EAF-CEDB085819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8501" y="4673112"/>
            <a:ext cx="914400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sz="1050" b="1" dirty="0"/>
              <a:t>Decision Tree</a:t>
            </a:r>
          </a:p>
        </p:txBody>
      </p:sp>
    </p:spTree>
    <p:extLst>
      <p:ext uri="{BB962C8B-B14F-4D97-AF65-F5344CB8AC3E}">
        <p14:creationId xmlns:p14="http://schemas.microsoft.com/office/powerpoint/2010/main" val="2940254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  <a:latin typeface="charter"/>
              </a:rPr>
              <a:t>Decision tree algorithms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337131" y="957132"/>
            <a:ext cx="8305800" cy="62056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Determine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attribute that best classifies the training data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; use this attribute at the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root of the tree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 Repeat this process at for each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branch</a:t>
            </a: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ID3 (Iterative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Dichotomiser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3) → uses Entropy function and Information gain as </a:t>
            </a:r>
            <a:r>
              <a:rPr lang="en-US" sz="1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metrics.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CART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(Classification and Regression Trees) → uses Gini Index(Classification) as metric</a:t>
            </a:r>
            <a:r>
              <a:rPr lang="en-US" sz="1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Hunt’s Algorithm (one of the earliest</a:t>
            </a:r>
            <a:r>
              <a:rPr lang="en-US" sz="1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C4.5, 5.0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CHAID (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CHi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-squared Automatic Interaction Detector)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MARS (Multivariate Adaptive Regression Splines)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Conditional Inference Trees</a:t>
            </a:r>
          </a:p>
          <a:p>
            <a:pPr marL="0" indent="0">
              <a:buNone/>
            </a:pPr>
            <a:endParaRPr lang="en-US" sz="2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98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ct val="100000"/>
              </a:lnSpc>
              <a:defRPr sz="4000">
                <a:solidFill>
                  <a:srgbClr val="9A1D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3000" b="1" i="1" dirty="0" smtClean="0">
                <a:solidFill>
                  <a:srgbClr val="C00000"/>
                </a:solidFill>
                <a:latin typeface="charter"/>
                <a:ea typeface="+mj-ea"/>
                <a:cs typeface="+mj-cs"/>
              </a:rPr>
              <a:t>ID3</a:t>
            </a:r>
            <a:r>
              <a:rPr lang="en-US" sz="3000" b="1" i="1" dirty="0" smtClean="0">
                <a:solidFill>
                  <a:srgbClr val="C00000"/>
                </a:solidFill>
                <a:latin typeface="charter"/>
                <a:ea typeface="+mj-ea"/>
                <a:cs typeface="+mj-cs"/>
              </a:rPr>
              <a:t> </a:t>
            </a:r>
            <a:r>
              <a:rPr lang="en-US" sz="3200" b="1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(Iterative </a:t>
            </a:r>
            <a:r>
              <a:rPr lang="en-US" sz="3200" b="1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Dichotomiser</a:t>
            </a:r>
            <a:r>
              <a:rPr lang="en-US" sz="3200" b="1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3) </a:t>
            </a:r>
            <a:endParaRPr sz="3000" b="1" i="1" dirty="0">
              <a:solidFill>
                <a:srgbClr val="C00000"/>
              </a:solidFill>
              <a:latin typeface="charter"/>
              <a:ea typeface="+mj-ea"/>
              <a:cs typeface="+mj-cs"/>
            </a:endParaRPr>
          </a:p>
        </p:txBody>
      </p:sp>
      <p:sp>
        <p:nvSpPr>
          <p:cNvPr id="180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214532" y="3733800"/>
            <a:ext cx="8714935" cy="3069761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30000"/>
              </a:lnSpc>
              <a:buSz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800" dirty="0">
                <a:latin typeface="Calibri" panose="020F0502020204030204" pitchFamily="34" charset="0"/>
                <a:cs typeface="Calibri" panose="020F0502020204030204" pitchFamily="34" charset="0"/>
              </a:rPr>
              <a:t>• Developed by J. Ross Quinlan in 1979 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30000"/>
              </a:lnSpc>
              <a:buSz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	Quinlan was a computer science researcher in data mining, and decision theory. </a:t>
            </a:r>
          </a:p>
          <a:p>
            <a:pPr marL="0" indent="0">
              <a:lnSpc>
                <a:spcPct val="130000"/>
              </a:lnSpc>
              <a:buSz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	Received doctorate in computer science at the University of Washington in 1968.</a:t>
            </a:r>
            <a:endParaRPr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30000"/>
              </a:lnSpc>
              <a:buSz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800" dirty="0">
                <a:latin typeface="Calibri" panose="020F0502020204030204" pitchFamily="34" charset="0"/>
                <a:cs typeface="Calibri" panose="020F0502020204030204" pitchFamily="34" charset="0"/>
              </a:rPr>
              <a:t>• Based on Entropy </a:t>
            </a:r>
          </a:p>
          <a:p>
            <a:pPr marL="0" indent="0">
              <a:lnSpc>
                <a:spcPct val="130000"/>
              </a:lnSpc>
              <a:buSz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800" dirty="0">
                <a:latin typeface="Calibri" panose="020F0502020204030204" pitchFamily="34" charset="0"/>
                <a:cs typeface="Calibri" panose="020F0502020204030204" pitchFamily="34" charset="0"/>
              </a:rPr>
              <a:t>• Only works for discrete data </a:t>
            </a:r>
          </a:p>
          <a:p>
            <a:pPr marL="0" indent="0">
              <a:lnSpc>
                <a:spcPct val="130000"/>
              </a:lnSpc>
              <a:buSz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800" dirty="0">
                <a:latin typeface="Calibri" panose="020F0502020204030204" pitchFamily="34" charset="0"/>
                <a:cs typeface="Calibri" panose="020F0502020204030204" pitchFamily="34" charset="0"/>
              </a:rPr>
              <a:t>• Can not work with defective data </a:t>
            </a:r>
          </a:p>
        </p:txBody>
      </p:sp>
      <p:pic>
        <p:nvPicPr>
          <p:cNvPr id="1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0"/>
            <a:ext cx="2585927" cy="194134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/>
          <p:cNvSpPr/>
          <p:nvPr/>
        </p:nvSpPr>
        <p:spPr>
          <a:xfrm>
            <a:off x="483140" y="2286767"/>
            <a:ext cx="7620000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Assume that the attributes are categorical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attribute with a high information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gain value is placed at the root.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543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/>
            <a:r>
              <a:rPr lang="en-US" b="1" i="1" dirty="0">
                <a:solidFill>
                  <a:srgbClr val="C00000"/>
                </a:solidFill>
                <a:latin typeface="charter"/>
              </a:rPr>
              <a:t>Entropy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305800" cy="487375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Entropy is a measure of the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randomness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in the information being processed. The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higher the entropy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the harder it is to draw any conclusions from that information</a:t>
            </a:r>
          </a:p>
        </p:txBody>
      </p:sp>
      <p:pic>
        <p:nvPicPr>
          <p:cNvPr id="6146" name="Picture 2" descr="https://miro.medium.com/max/249/0*0EjpvqWE7YcGDOI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43200"/>
            <a:ext cx="2524125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662362" y="2597885"/>
            <a:ext cx="4572000" cy="16312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z="2000" b="1" dirty="0" smtClean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Flipping a coin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2000" dirty="0" smtClean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000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entropy H(X) is zero when the probability is either 0 or 1. </a:t>
            </a:r>
            <a:endParaRPr lang="en-US" sz="2000" dirty="0" smtClean="0">
              <a:solidFill>
                <a:srgbClr val="11111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000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Entropy is maximum when the probability is </a:t>
            </a:r>
            <a:r>
              <a:rPr lang="en-US" sz="2000" dirty="0" smtClean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0.5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148" name="Picture 4" descr="https://miro.medium.com/max/446/0*BdgOokoatW17zEK7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980"/>
          <a:stretch/>
        </p:blipFill>
        <p:spPr bwMode="auto">
          <a:xfrm>
            <a:off x="1852612" y="5157014"/>
            <a:ext cx="5462588" cy="152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14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305800" cy="4873752"/>
          </a:xfrm>
        </p:spPr>
        <p:txBody>
          <a:bodyPr/>
          <a:lstStyle/>
          <a:p>
            <a:pPr marL="0" indent="0">
              <a:buNone/>
            </a:pP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		           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			               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4" descr="https://miro.medium.com/max/446/0*BdgOokoatW17zEK7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980"/>
          <a:stretch/>
        </p:blipFill>
        <p:spPr bwMode="auto">
          <a:xfrm>
            <a:off x="990600" y="1291892"/>
            <a:ext cx="5638800" cy="115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914651" y="2371683"/>
            <a:ext cx="53816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Entropy(Play Golf)= Entropy(Yes) + Entropy(No)</a:t>
            </a:r>
          </a:p>
        </p:txBody>
      </p:sp>
      <p:sp>
        <p:nvSpPr>
          <p:cNvPr id="10" name="Rectangle 9"/>
          <p:cNvSpPr/>
          <p:nvPr/>
        </p:nvSpPr>
        <p:spPr>
          <a:xfrm>
            <a:off x="3176587" y="4419261"/>
            <a:ext cx="53816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8809637"/>
              </p:ext>
            </p:extLst>
          </p:nvPr>
        </p:nvGraphicFramePr>
        <p:xfrm>
          <a:off x="3176587" y="2822890"/>
          <a:ext cx="4162426" cy="1214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4" name="Equation" r:id="rId5" imgW="2273040" imgH="698400" progId="Equation.DSMT4">
                  <p:embed/>
                </p:oleObj>
              </mc:Choice>
              <mc:Fallback>
                <p:oleObj name="Equation" r:id="rId5" imgW="2273040" imgH="698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587" y="2822890"/>
                        <a:ext cx="4162426" cy="1214438"/>
                      </a:xfrm>
                      <a:prstGeom prst="rect">
                        <a:avLst/>
                      </a:prstGeom>
                      <a:ln>
                        <a:solidFill>
                          <a:schemeClr val="accent1">
                            <a:lumMod val="7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6578111"/>
              </p:ext>
            </p:extLst>
          </p:nvPr>
        </p:nvGraphicFramePr>
        <p:xfrm>
          <a:off x="3176587" y="4301538"/>
          <a:ext cx="4162426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5" name="Equation" r:id="rId7" imgW="2184120" imgH="698400" progId="Equation.DSMT4">
                  <p:embed/>
                </p:oleObj>
              </mc:Choice>
              <mc:Fallback>
                <p:oleObj name="Equation" r:id="rId7" imgW="2184120" imgH="6984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76587" y="4301538"/>
                        <a:ext cx="4162426" cy="1214437"/>
                      </a:xfrm>
                      <a:prstGeom prst="rect">
                        <a:avLst/>
                      </a:prstGeom>
                      <a:ln>
                        <a:solidFill>
                          <a:schemeClr val="accent1">
                            <a:lumMod val="7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48" name="Picture 4" descr="https://miro.medium.com/max/446/0*BdgOokoatW17zEK7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18" r="65372" b="29762"/>
          <a:stretch/>
        </p:blipFill>
        <p:spPr bwMode="auto">
          <a:xfrm>
            <a:off x="142875" y="1954009"/>
            <a:ext cx="2739013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724150" y="5713371"/>
            <a:ext cx="53816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Entropy(Play Golf)= </a:t>
            </a:r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0.94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object 2"/>
          <p:cNvSpPr txBox="1">
            <a:spLocks/>
          </p:cNvSpPr>
          <p:nvPr/>
        </p:nvSpPr>
        <p:spPr>
          <a:xfrm>
            <a:off x="762000" y="3810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 anchor="b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i="1" smtClean="0">
                <a:solidFill>
                  <a:srgbClr val="C00000"/>
                </a:solidFill>
                <a:latin typeface="charter"/>
              </a:rPr>
              <a:t>Entropy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7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b="1" spc="-5" dirty="0" smtClean="0">
                <a:solidFill>
                  <a:srgbClr val="C00000"/>
                </a:solidFill>
              </a:rPr>
              <a:t>Decision Trees</a:t>
            </a:r>
            <a:endParaRPr b="1" spc="-5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305800" cy="4873752"/>
          </a:xfrm>
        </p:spPr>
        <p:txBody>
          <a:bodyPr/>
          <a:lstStyle/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One of the most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popular machine learning algorithms </a:t>
            </a: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Can be used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for both classification and regression problems</a:t>
            </a: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Decision tress often mimic the human level thinking so its so simple to understand the data and make some good interpretations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Decision trees actually make you see the logic for the data to interpret(not like black box algorithms like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SVM,NN,etc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..)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2667000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  <a:latin typeface="charter"/>
              </a:rPr>
              <a:t>Why Decision trees?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28600"/>
            <a:ext cx="1453657" cy="126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0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/>
            <a:r>
              <a:rPr lang="en-US" b="1" i="1" dirty="0">
                <a:solidFill>
                  <a:srgbClr val="C00000"/>
                </a:solidFill>
                <a:latin typeface="charter"/>
              </a:rPr>
              <a:t>Entropy of multiple attributes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305800" cy="4873752"/>
          </a:xfrm>
        </p:spPr>
        <p:txBody>
          <a:bodyPr/>
          <a:lstStyle/>
          <a:p>
            <a:pPr marL="0" indent="0">
              <a:buNone/>
            </a:pP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		           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		               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76587" y="4419261"/>
            <a:ext cx="53816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8194" name="Picture 2" descr="https://miro.medium.com/max/491/0*d-tAV4Ci2D2mzhr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14194"/>
            <a:ext cx="7162800" cy="4959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49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/>
            <a:r>
              <a:rPr lang="en-US" b="1" i="1" dirty="0">
                <a:solidFill>
                  <a:srgbClr val="C00000"/>
                </a:solidFill>
                <a:latin typeface="charter"/>
              </a:rPr>
              <a:t>Information Gain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305800" cy="4873752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Information gain or IG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is a statistical property that measures how well a given attribute separates the training examples according to their target classification.</a:t>
            </a: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		           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			               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76587" y="4419261"/>
            <a:ext cx="53816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9218" name="Picture 2" descr="Fig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971800"/>
            <a:ext cx="5330825" cy="232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788025" y="2971800"/>
            <a:ext cx="2667000" cy="132343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 </a:t>
            </a:r>
            <a:r>
              <a:rPr lang="en-US" sz="2000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 attribute that returns the highest information gain and the smallest entropy.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84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/>
            <a:r>
              <a:rPr lang="en-US" b="1" i="1" dirty="0">
                <a:solidFill>
                  <a:srgbClr val="C00000"/>
                </a:solidFill>
                <a:latin typeface="charter"/>
              </a:rPr>
              <a:t>Information Gain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305800" cy="4873752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		           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			               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76587" y="4419261"/>
            <a:ext cx="53816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1516949"/>
            <a:ext cx="7658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111111"/>
                </a:solidFill>
                <a:latin typeface="Open Sans"/>
              </a:rPr>
              <a:t>IG computes </a:t>
            </a:r>
            <a:r>
              <a:rPr lang="en-US" dirty="0">
                <a:solidFill>
                  <a:srgbClr val="111111"/>
                </a:solidFill>
                <a:latin typeface="Open Sans"/>
              </a:rPr>
              <a:t>the difference between entropy before split and </a:t>
            </a:r>
            <a:r>
              <a:rPr lang="en-US" dirty="0" smtClean="0">
                <a:solidFill>
                  <a:srgbClr val="111111"/>
                </a:solidFill>
                <a:latin typeface="Open Sans"/>
              </a:rPr>
              <a:t>entropy </a:t>
            </a:r>
            <a:r>
              <a:rPr lang="en-US" dirty="0">
                <a:solidFill>
                  <a:srgbClr val="111111"/>
                </a:solidFill>
                <a:latin typeface="Open Sans"/>
              </a:rPr>
              <a:t>after split of the dataset based on given attribute values. </a:t>
            </a:r>
            <a:endParaRPr lang="en-US" dirty="0"/>
          </a:p>
        </p:txBody>
      </p:sp>
      <p:pic>
        <p:nvPicPr>
          <p:cNvPr id="10242" name="Picture 2" descr="https://miro.medium.com/max/622/1*Pc3S9yJPxrKvCkobQc8t0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5" y="3810000"/>
            <a:ext cx="592455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miro.medium.com/max/729/0*a8RXZ10XzooPGzJ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73905"/>
            <a:ext cx="69437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3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5">
            <a:extLst>
              <a:ext uri="{FF2B5EF4-FFF2-40B4-BE49-F238E27FC236}">
                <a16:creationId xmlns:a16="http://schemas.microsoft.com/office/drawing/2014/main" id="{A3BC5A08-F05D-49F4-BCBD-64C1BDEEC05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5429250" y="5715000"/>
            <a:ext cx="142875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3429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685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0287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5C6FFF24-4399-4C44-87B9-DC66845E6692}" type="slidenum">
              <a:rPr lang="en-US" altLang="en-US" smtClean="0"/>
              <a:pPr eaLnBrk="1" hangingPunct="1"/>
              <a:t>33</a:t>
            </a:fld>
            <a:endParaRPr lang="en-US" altLang="en-US"/>
          </a:p>
        </p:txBody>
      </p:sp>
      <p:sp>
        <p:nvSpPr>
          <p:cNvPr id="13315" name="Rectangle 1026">
            <a:extLst>
              <a:ext uri="{FF2B5EF4-FFF2-40B4-BE49-F238E27FC236}">
                <a16:creationId xmlns:a16="http://schemas.microsoft.com/office/drawing/2014/main" id="{7A28224B-888E-4AB4-A0AC-77B1B8BD25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0" y="533400"/>
            <a:ext cx="6858000" cy="457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300" b="1" i="1" dirty="0">
                <a:solidFill>
                  <a:srgbClr val="C00000"/>
                </a:solidFill>
                <a:latin typeface="charter"/>
              </a:rPr>
              <a:t>Algorithm</a:t>
            </a:r>
            <a:r>
              <a:rPr lang="en-US" altLang="en-US" dirty="0"/>
              <a:t> </a:t>
            </a:r>
            <a:r>
              <a:rPr lang="en-US" altLang="en-US" sz="3300" b="1" i="1" dirty="0">
                <a:solidFill>
                  <a:srgbClr val="C00000"/>
                </a:solidFill>
                <a:latin typeface="charter"/>
              </a:rPr>
              <a:t>for Decision Tree Induction</a:t>
            </a:r>
          </a:p>
        </p:txBody>
      </p:sp>
      <p:sp>
        <p:nvSpPr>
          <p:cNvPr id="13316" name="Rectangle 1027">
            <a:extLst>
              <a:ext uri="{FF2B5EF4-FFF2-40B4-BE49-F238E27FC236}">
                <a16:creationId xmlns:a16="http://schemas.microsoft.com/office/drawing/2014/main" id="{12BACFB8-7CBF-46D9-97E9-55CE7A9828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534400" cy="4171950"/>
          </a:xfrm>
        </p:spPr>
        <p:txBody>
          <a:bodyPr>
            <a:no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Basic algorithm (a greedy algorithm)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Tree is constructed in a </a:t>
            </a:r>
            <a:r>
              <a:rPr lang="en-US" altLang="en-US" sz="1800" dirty="0">
                <a:solidFill>
                  <a:schemeClr val="hlin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top-down recursive divide-and-conquer manner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At start, all the training examples are at the root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Attributes are categorical (if continuous-valued, they are discretized in advance)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Examples are partitioned recursively based on selected attributes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Test attributes are selected on the basis of a heuristic or statistical measure (e.g., </a:t>
            </a:r>
            <a:r>
              <a:rPr lang="en-US" altLang="en-US" sz="1800" dirty="0">
                <a:solidFill>
                  <a:schemeClr val="hlin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information gain</a:t>
            </a: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2900" lvl="1" indent="0">
              <a:lnSpc>
                <a:spcPct val="150000"/>
              </a:lnSpc>
              <a:spcBef>
                <a:spcPct val="0"/>
              </a:spcBef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Conditions for stopping partitioning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All samples for a given node belong to the same class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There are no remaining attributes for further partitioning – </a:t>
            </a:r>
            <a:r>
              <a:rPr lang="en-US" altLang="en-US" sz="1800" dirty="0">
                <a:solidFill>
                  <a:schemeClr val="hlin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majority voting</a:t>
            </a: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is employed for classifying the leaf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There are no samples left</a:t>
            </a:r>
          </a:p>
        </p:txBody>
      </p:sp>
    </p:spTree>
    <p:extLst>
      <p:ext uri="{BB962C8B-B14F-4D97-AF65-F5344CB8AC3E}">
        <p14:creationId xmlns:p14="http://schemas.microsoft.com/office/powerpoint/2010/main" val="1104913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b="1" spc="-5" dirty="0" smtClean="0">
                <a:solidFill>
                  <a:srgbClr val="C00000"/>
                </a:solidFill>
              </a:rPr>
              <a:t>ID3 Algorithm</a:t>
            </a:r>
            <a:endParaRPr b="1" spc="-5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305800" cy="4873752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		           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			               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76587" y="4419261"/>
            <a:ext cx="53816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68483" y="1753033"/>
            <a:ext cx="7349833" cy="2513396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55488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compute the entropy for data-set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 every attribute/feature:</a:t>
            </a:r>
            <a:endParaRPr lang="en-US" altLang="en-US" sz="2000" dirty="0">
              <a:solidFill>
                <a:srgbClr val="29292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2.1 calculate entropy for all categorical values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2.2</a:t>
            </a:r>
            <a:r>
              <a:rPr kumimoji="0" lang="en-US" altLang="en-US" sz="2000" b="0" i="0" u="none" strike="noStrike" cap="none" normalizeH="0" dirty="0" smtClean="0">
                <a:ln>
                  <a:noFill/>
                </a:ln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take average information entropy for the current attribute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2.3</a:t>
            </a:r>
            <a:r>
              <a:rPr kumimoji="0" lang="en-US" altLang="en-US" sz="2000" b="0" i="0" u="none" strike="noStrike" cap="none" normalizeH="0" dirty="0" smtClean="0">
                <a:ln>
                  <a:noFill/>
                </a:ln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calculate gain for the current attribute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dirty="0" smtClean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pick the highest gain attribute.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4. Repeat until we get the tree we desired.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399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ros of ID3 Algorith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57200">
              <a:lnSpc>
                <a:spcPct val="100000"/>
              </a:lnSpc>
              <a:defRPr sz="4000">
                <a:solidFill>
                  <a:srgbClr val="9A1D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sz="3000" b="1" spc="-5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Pros of ID3 Algorithm</a:t>
            </a:r>
          </a:p>
        </p:txBody>
      </p:sp>
      <p:sp>
        <p:nvSpPr>
          <p:cNvPr id="205" name="Builds decision tree in minimum step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70000"/>
              </a:lnSpc>
            </a:pPr>
            <a:r>
              <a:rPr dirty="0">
                <a:latin typeface="Georgia" panose="02040502050405020303" pitchFamily="18" charset="0"/>
              </a:rPr>
              <a:t>Builds decision tree in minimum steps </a:t>
            </a:r>
          </a:p>
          <a:p>
            <a:pPr>
              <a:lnSpc>
                <a:spcPct val="170000"/>
              </a:lnSpc>
            </a:pPr>
            <a:r>
              <a:rPr dirty="0">
                <a:latin typeface="Georgia" panose="02040502050405020303" pitchFamily="18" charset="0"/>
              </a:rPr>
              <a:t>Each level benefits from previous level choices</a:t>
            </a:r>
          </a:p>
          <a:p>
            <a:pPr>
              <a:lnSpc>
                <a:spcPct val="170000"/>
              </a:lnSpc>
            </a:pPr>
            <a:r>
              <a:rPr dirty="0">
                <a:latin typeface="Georgia" panose="02040502050405020303" pitchFamily="18" charset="0"/>
              </a:rPr>
              <a:t>Whole dataset is scanned to create tree</a:t>
            </a:r>
          </a:p>
        </p:txBody>
      </p:sp>
    </p:spTree>
    <p:extLst>
      <p:ext uri="{BB962C8B-B14F-4D97-AF65-F5344CB8AC3E}">
        <p14:creationId xmlns:p14="http://schemas.microsoft.com/office/powerpoint/2010/main" val="493383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ons of ID3 Algorith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57200">
              <a:lnSpc>
                <a:spcPct val="100000"/>
              </a:lnSpc>
              <a:defRPr sz="4000">
                <a:solidFill>
                  <a:srgbClr val="9A1D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sz="3000" b="1" spc="-5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Cons of ID3 Algorithm</a:t>
            </a:r>
          </a:p>
        </p:txBody>
      </p:sp>
      <p:sp>
        <p:nvSpPr>
          <p:cNvPr id="208" name="Tree can not be updated when new data is classified incorrectly, instead a new tree must be generated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70000"/>
              </a:lnSpc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Tree can not be updated when new data is classified incorrectly, instead a new tree must be generated. </a:t>
            </a:r>
          </a:p>
          <a:p>
            <a:pPr>
              <a:lnSpc>
                <a:spcPct val="170000"/>
              </a:lnSpc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Only one attribute at a time is tested for making a decision.</a:t>
            </a:r>
          </a:p>
          <a:p>
            <a:pPr>
              <a:lnSpc>
                <a:spcPct val="170000"/>
              </a:lnSpc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Can not work with defective data </a:t>
            </a:r>
          </a:p>
          <a:p>
            <a:pPr>
              <a:lnSpc>
                <a:spcPct val="170000"/>
              </a:lnSpc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Can not work with numerical attributes </a:t>
            </a:r>
          </a:p>
        </p:txBody>
      </p:sp>
    </p:spTree>
    <p:extLst>
      <p:ext uri="{BB962C8B-B14F-4D97-AF65-F5344CB8AC3E}">
        <p14:creationId xmlns:p14="http://schemas.microsoft.com/office/powerpoint/2010/main" val="4279771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Decision Tree Bound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57200">
              <a:lnSpc>
                <a:spcPct val="100000"/>
              </a:lnSpc>
              <a:defRPr sz="4000">
                <a:solidFill>
                  <a:srgbClr val="9A1D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sz="3000" b="1" spc="-5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Decision Tree Boundary</a:t>
            </a:r>
          </a:p>
        </p:txBody>
      </p:sp>
      <p:pic>
        <p:nvPicPr>
          <p:cNvPr id="225" name="Screenshot 2019-11-23 at 9.37.46 AM.png" descr="Screenshot 2019-11-23 at 9.37.46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227" y="2125266"/>
            <a:ext cx="6824550" cy="345140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18363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Decision Tree Bound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57200">
              <a:lnSpc>
                <a:spcPct val="100000"/>
              </a:lnSpc>
              <a:defRPr sz="4000">
                <a:solidFill>
                  <a:srgbClr val="9A1D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sz="3000" b="1" spc="-5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Decision Tree Boundary</a:t>
            </a:r>
          </a:p>
        </p:txBody>
      </p:sp>
      <p:pic>
        <p:nvPicPr>
          <p:cNvPr id="228" name="Untitled Diagram.jpg" descr="Untitled Diagra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905000"/>
            <a:ext cx="3733800" cy="266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34" name="Picture 2" descr="Introduction to Random forest | SunJackson Bl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75" y="1818163"/>
            <a:ext cx="4746625" cy="284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640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tx1"/>
                </a:solidFill>
              </a:rPr>
              <a:t>THANK YOU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85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he decision tree model of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57200">
              <a:lnSpc>
                <a:spcPct val="100000"/>
              </a:lnSpc>
              <a:defRPr sz="4000">
                <a:solidFill>
                  <a:srgbClr val="9A1D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sz="3000" b="1" spc="-5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The decision tree model of learning</a:t>
            </a:r>
          </a:p>
        </p:txBody>
      </p:sp>
      <p:sp>
        <p:nvSpPr>
          <p:cNvPr id="139" name="Do people like movies of Amitabachan?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>
                <a:solidFill>
                  <a:schemeClr val="accent5">
                    <a:satOff val="-3547"/>
                    <a:lumOff val="-10352"/>
                  </a:schemeClr>
                </a:solidFill>
              </a:defRPr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Do people like movies of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Amitabachan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1408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he decision tree model of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57200">
              <a:lnSpc>
                <a:spcPct val="100000"/>
              </a:lnSpc>
              <a:defRPr sz="4000">
                <a:solidFill>
                  <a:srgbClr val="9A1D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sz="3000" b="1" spc="-5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The decision tree model of learning</a:t>
            </a:r>
          </a:p>
        </p:txBody>
      </p:sp>
      <p:sp>
        <p:nvSpPr>
          <p:cNvPr id="142" name="Do people like movies of Amitabachan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>
                <a:solidFill>
                  <a:schemeClr val="accent5">
                    <a:satOff val="-3547"/>
                    <a:lumOff val="-10352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Do people like movies of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Amitabachan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0" indent="0" algn="ctr">
              <a:spcBef>
                <a:spcPts val="0"/>
              </a:spcBef>
              <a:buSzTx/>
              <a:buNone/>
              <a:defRPr>
                <a:solidFill>
                  <a:schemeClr val="accent5">
                    <a:satOff val="-3547"/>
                    <a:lumOff val="-10352"/>
                  </a:schemeClr>
                </a:solidFill>
              </a:defRPr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  <a:defRPr sz="2500">
                <a:solidFill>
                  <a:srgbClr val="009051"/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Q : Is the genre of movie is “Action”?</a:t>
            </a:r>
          </a:p>
          <a:p>
            <a:pPr marL="514350" lvl="1" indent="-171450">
              <a:buChar char="‣"/>
              <a:defRPr sz="2500">
                <a:solidFill>
                  <a:srgbClr val="FF2600"/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Yes</a:t>
            </a:r>
          </a:p>
          <a:p>
            <a:pPr marL="0" indent="0">
              <a:buNone/>
              <a:defRPr sz="2500">
                <a:solidFill>
                  <a:srgbClr val="009051"/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Q : Is the lead actor is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Amitabachan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514350" lvl="1" indent="-171450">
              <a:buChar char="‣"/>
              <a:defRPr sz="2500">
                <a:solidFill>
                  <a:srgbClr val="FF2600"/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Yes</a:t>
            </a:r>
          </a:p>
          <a:p>
            <a:pPr marL="0" indent="0">
              <a:buNone/>
              <a:defRPr sz="2500">
                <a:solidFill>
                  <a:srgbClr val="009051"/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Q : Has people liked previous Action movie of the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Amitabachan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514350" lvl="1" indent="-171450">
              <a:buChar char="‣"/>
              <a:defRPr sz="2500">
                <a:solidFill>
                  <a:srgbClr val="FF2600"/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Yes</a:t>
            </a:r>
          </a:p>
          <a:p>
            <a:pPr marL="0" indent="0" algn="ctr">
              <a:buSzTx/>
              <a:buNone/>
              <a:defRPr sz="2500">
                <a:solidFill>
                  <a:srgbClr val="0068DA"/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People do like Action movies of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Amitabachan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239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he decision tree model of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57200">
              <a:lnSpc>
                <a:spcPct val="100000"/>
              </a:lnSpc>
              <a:defRPr sz="4000">
                <a:solidFill>
                  <a:srgbClr val="9A1D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sz="3000" b="1" spc="-5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The decision tree model of learning</a:t>
            </a:r>
          </a:p>
        </p:txBody>
      </p:sp>
      <p:sp>
        <p:nvSpPr>
          <p:cNvPr id="145" name="Do people like movies of Amitabachan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>
                <a:solidFill>
                  <a:schemeClr val="accent5">
                    <a:satOff val="-3547"/>
                    <a:lumOff val="-10352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Do people like movies of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Amitabachan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0" indent="0" algn="ctr">
              <a:spcBef>
                <a:spcPts val="0"/>
              </a:spcBef>
              <a:buSzTx/>
              <a:buNone/>
              <a:defRPr>
                <a:solidFill>
                  <a:schemeClr val="accent5">
                    <a:satOff val="-3547"/>
                    <a:lumOff val="-10352"/>
                  </a:schemeClr>
                </a:solidFill>
              </a:defRPr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har char="‣"/>
              <a:defRPr sz="2500">
                <a:solidFill>
                  <a:srgbClr val="009051"/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Q : Is the genre of movie is “Comedy”?</a:t>
            </a:r>
          </a:p>
          <a:p>
            <a:pPr marL="514350" lvl="1" indent="-171450">
              <a:buChar char="‣"/>
              <a:defRPr sz="2500">
                <a:solidFill>
                  <a:srgbClr val="FF2600"/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Yes</a:t>
            </a:r>
          </a:p>
          <a:p>
            <a:pPr>
              <a:buChar char="‣"/>
              <a:defRPr sz="2500">
                <a:solidFill>
                  <a:srgbClr val="009051"/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Q : Is the lead actor is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Amitabachan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514350" lvl="1" indent="-171450">
              <a:buChar char="‣"/>
              <a:defRPr sz="2500">
                <a:solidFill>
                  <a:srgbClr val="FF2600"/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Yes</a:t>
            </a:r>
          </a:p>
          <a:p>
            <a:pPr>
              <a:buChar char="‣"/>
              <a:defRPr sz="2500">
                <a:solidFill>
                  <a:srgbClr val="009051"/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Q : Has people liked previous comedy movie of the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Amitabachan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514350" lvl="1" indent="-171450">
              <a:buChar char="‣"/>
              <a:defRPr sz="2500">
                <a:solidFill>
                  <a:srgbClr val="FF2600"/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</a:p>
          <a:p>
            <a:pPr marL="0" indent="0" algn="ctr">
              <a:buSzTx/>
              <a:buNone/>
              <a:defRPr sz="2500">
                <a:solidFill>
                  <a:srgbClr val="0068DA"/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People don’t like Comedy movies of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Amitabachan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21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he decision tree model of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57200">
              <a:lnSpc>
                <a:spcPct val="100000"/>
              </a:lnSpc>
              <a:defRPr sz="4000">
                <a:solidFill>
                  <a:srgbClr val="9A1D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sz="3000" b="1" spc="-5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The decision tree model of learning</a:t>
            </a:r>
          </a:p>
        </p:txBody>
      </p:sp>
      <p:sp>
        <p:nvSpPr>
          <p:cNvPr id="148" name="Goal of learner: Figure out what questions to ask, and in what order, and what to predict when you have answered enough questions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 defTabSz="3429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latin typeface="+mn-lt"/>
                <a:ea typeface="+mn-ea"/>
                <a:cs typeface="+mn-cs"/>
                <a:sym typeface="Helvetica"/>
              </a:defRPr>
            </a:pPr>
            <a:r>
              <a:rPr sz="2800" dirty="0">
                <a:solidFill>
                  <a:srgbClr val="9A1D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Goal of learner: </a:t>
            </a:r>
            <a:r>
              <a:rPr sz="2800" dirty="0">
                <a:latin typeface="Calibri" panose="020F0502020204030204" pitchFamily="34" charset="0"/>
                <a:cs typeface="Calibri" panose="020F0502020204030204" pitchFamily="34" charset="0"/>
              </a:rPr>
              <a:t>Figure out what questions to ask, and in what order, and what to predict when you have answered enough questions</a:t>
            </a:r>
          </a:p>
        </p:txBody>
      </p:sp>
    </p:spTree>
    <p:extLst>
      <p:ext uri="{BB962C8B-B14F-4D97-AF65-F5344CB8AC3E}">
        <p14:creationId xmlns:p14="http://schemas.microsoft.com/office/powerpoint/2010/main" val="3429842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he decision tree model of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57200">
              <a:lnSpc>
                <a:spcPct val="100000"/>
              </a:lnSpc>
              <a:defRPr sz="4000">
                <a:solidFill>
                  <a:srgbClr val="9A1D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sz="3000" b="1" spc="-5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The decision tree model of learning</a:t>
            </a:r>
          </a:p>
        </p:txBody>
      </p:sp>
      <p:graphicFrame>
        <p:nvGraphicFramePr>
          <p:cNvPr id="151" name="Content Placeholder 3"/>
          <p:cNvGraphicFramePr/>
          <p:nvPr/>
        </p:nvGraphicFramePr>
        <p:xfrm>
          <a:off x="886941" y="2216383"/>
          <a:ext cx="2998896" cy="3352804"/>
        </p:xfrm>
        <a:graphic>
          <a:graphicData uri="http://schemas.openxmlformats.org/drawingml/2006/table">
            <a:tbl>
              <a:tblPr firstRow="1" bandRow="1"/>
              <a:tblGrid>
                <a:gridCol w="9996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96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96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413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222222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Lead Actor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222222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Genre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222222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Hit(Y/N)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Amitabh Bacchan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Action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Yes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Amitabh Bacchan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Fiction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Yes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Amitabh Bacchan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Romance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No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Amitabh Bacchan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Action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Yes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Abhishek Bacchan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Action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No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Abhishek Bacchan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Fiction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No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Abhishek Bacchan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Romance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Yes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679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he decision tree model of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57200">
              <a:lnSpc>
                <a:spcPct val="100000"/>
              </a:lnSpc>
              <a:defRPr sz="4000">
                <a:solidFill>
                  <a:srgbClr val="9A1D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sz="3000" b="1" spc="-5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The decision tree model of learning</a:t>
            </a:r>
          </a:p>
        </p:txBody>
      </p:sp>
      <p:graphicFrame>
        <p:nvGraphicFramePr>
          <p:cNvPr id="154" name="Content Placeholder 3"/>
          <p:cNvGraphicFramePr/>
          <p:nvPr/>
        </p:nvGraphicFramePr>
        <p:xfrm>
          <a:off x="886941" y="2216383"/>
          <a:ext cx="2998896" cy="3352804"/>
        </p:xfrm>
        <a:graphic>
          <a:graphicData uri="http://schemas.openxmlformats.org/drawingml/2006/table">
            <a:tbl>
              <a:tblPr firstRow="1" bandRow="1"/>
              <a:tblGrid>
                <a:gridCol w="9996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96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96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413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222222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Lead Actor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222222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Genre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222222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Hit(Y/N)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Amitabh Bacchan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Action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Yes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Amitabh Bacchan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Fiction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Yes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Amitabh Bacchan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Romance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No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Amitabh Bacchan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Action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Yes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Abhishek Bacchan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Action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No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Abhishek Bacchan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Fiction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No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Abhishek Bacchan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Romance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Yes</a:t>
                      </a:r>
                    </a:p>
                  </a:txBody>
                  <a:tcPr marL="7144" marR="7144" marT="7144" marB="7144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5" name="Questions are features…"/>
          <p:cNvSpPr txBox="1"/>
          <p:nvPr/>
        </p:nvSpPr>
        <p:spPr>
          <a:xfrm>
            <a:off x="4311187" y="2260199"/>
            <a:ext cx="3641251" cy="14063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marL="171450" indent="-171450" defTabSz="342900">
              <a:lnSpc>
                <a:spcPct val="130000"/>
              </a:lnSpc>
              <a:buSzPct val="100000"/>
              <a:buChar char="‣"/>
              <a:defRPr sz="3000">
                <a:latin typeface="+mn-lt"/>
                <a:ea typeface="+mn-ea"/>
                <a:cs typeface="+mn-cs"/>
                <a:sym typeface="Helvetica"/>
              </a:defRPr>
            </a:pPr>
            <a:r>
              <a:rPr sz="2250" dirty="0">
                <a:solidFill>
                  <a:srgbClr val="9A1D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Questions </a:t>
            </a:r>
            <a:r>
              <a:rPr sz="2250" dirty="0">
                <a:latin typeface="Calibri" panose="020F0502020204030204" pitchFamily="34" charset="0"/>
                <a:cs typeface="Calibri" panose="020F0502020204030204" pitchFamily="34" charset="0"/>
              </a:rPr>
              <a:t>are features</a:t>
            </a:r>
          </a:p>
          <a:p>
            <a:pPr marL="171450" indent="-171450" defTabSz="342900">
              <a:lnSpc>
                <a:spcPct val="130000"/>
              </a:lnSpc>
              <a:buSzPct val="100000"/>
              <a:buChar char="‣"/>
              <a:defRPr sz="3000">
                <a:latin typeface="+mn-lt"/>
                <a:ea typeface="+mn-ea"/>
                <a:cs typeface="+mn-cs"/>
                <a:sym typeface="Helvetica"/>
              </a:defRPr>
            </a:pPr>
            <a:r>
              <a:rPr sz="2250" dirty="0">
                <a:solidFill>
                  <a:srgbClr val="9A1D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Responses </a:t>
            </a:r>
            <a:r>
              <a:rPr sz="2250" dirty="0">
                <a:latin typeface="Calibri" panose="020F0502020204030204" pitchFamily="34" charset="0"/>
                <a:cs typeface="Calibri" panose="020F0502020204030204" pitchFamily="34" charset="0"/>
              </a:rPr>
              <a:t>are feature values</a:t>
            </a:r>
          </a:p>
          <a:p>
            <a:pPr marL="171450" indent="-171450" defTabSz="342900">
              <a:lnSpc>
                <a:spcPct val="130000"/>
              </a:lnSpc>
              <a:buSzPct val="100000"/>
              <a:buChar char="‣"/>
              <a:defRPr sz="3000">
                <a:latin typeface="+mn-lt"/>
                <a:ea typeface="+mn-ea"/>
                <a:cs typeface="+mn-cs"/>
                <a:sym typeface="Helvetica"/>
              </a:defRPr>
            </a:pPr>
            <a:r>
              <a:rPr sz="2250" dirty="0">
                <a:latin typeface="Calibri" panose="020F0502020204030204" pitchFamily="34" charset="0"/>
                <a:cs typeface="Calibri" panose="020F0502020204030204" pitchFamily="34" charset="0"/>
              </a:rPr>
              <a:t>Decision is the </a:t>
            </a:r>
            <a:r>
              <a:rPr sz="2250" dirty="0">
                <a:solidFill>
                  <a:srgbClr val="9A1D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751388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riel">
    <a:dk1>
      <a:sysClr val="windowText" lastClr="000000"/>
    </a:dk1>
    <a:lt1>
      <a:sysClr val="window" lastClr="FFFFFF"/>
    </a:lt1>
    <a:dk2>
      <a:srgbClr val="575F6D"/>
    </a:dk2>
    <a:lt2>
      <a:srgbClr val="FFF39D"/>
    </a:lt2>
    <a:accent1>
      <a:srgbClr val="FE8637"/>
    </a:accent1>
    <a:accent2>
      <a:srgbClr val="7598D9"/>
    </a:accent2>
    <a:accent3>
      <a:srgbClr val="B32C16"/>
    </a:accent3>
    <a:accent4>
      <a:srgbClr val="F5CD2D"/>
    </a:accent4>
    <a:accent5>
      <a:srgbClr val="AEBAD5"/>
    </a:accent5>
    <a:accent6>
      <a:srgbClr val="777C84"/>
    </a:accent6>
    <a:hlink>
      <a:srgbClr val="D2611C"/>
    </a:hlink>
    <a:folHlink>
      <a:srgbClr val="3B435B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D5CACCCA6A2F4B826633AF63C01814" ma:contentTypeVersion="4" ma:contentTypeDescription="Create a new document." ma:contentTypeScope="" ma:versionID="39b57c08188997e0595fa070e682dae2">
  <xsd:schema xmlns:xsd="http://www.w3.org/2001/XMLSchema" xmlns:xs="http://www.w3.org/2001/XMLSchema" xmlns:p="http://schemas.microsoft.com/office/2006/metadata/properties" xmlns:ns2="aa8502c3-c2ce-4a7c-b654-b20deb31b3a4" targetNamespace="http://schemas.microsoft.com/office/2006/metadata/properties" ma:root="true" ma:fieldsID="9abee85fb150d4124e3837f8663e840f" ns2:_="">
    <xsd:import namespace="aa8502c3-c2ce-4a7c-b654-b20deb31b3a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8502c3-c2ce-4a7c-b654-b20deb31b3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58372FC-9045-47A5-A5A0-17E289A16819}"/>
</file>

<file path=customXml/itemProps2.xml><?xml version="1.0" encoding="utf-8"?>
<ds:datastoreItem xmlns:ds="http://schemas.openxmlformats.org/officeDocument/2006/customXml" ds:itemID="{CFA2AF79-EA89-48F5-ACD2-2EA7B520448D}"/>
</file>

<file path=customXml/itemProps3.xml><?xml version="1.0" encoding="utf-8"?>
<ds:datastoreItem xmlns:ds="http://schemas.openxmlformats.org/officeDocument/2006/customXml" ds:itemID="{B20EC74D-012A-4B0D-9826-40EC6B96E75A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20029</TotalTime>
  <Words>1419</Words>
  <Application>Microsoft Office PowerPoint</Application>
  <PresentationFormat>On-screen Show (4:3)</PresentationFormat>
  <Paragraphs>437</Paragraphs>
  <Slides>39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39</vt:i4>
      </vt:variant>
    </vt:vector>
  </HeadingPairs>
  <TitlesOfParts>
    <vt:vector size="56" baseType="lpstr">
      <vt:lpstr>Arial</vt:lpstr>
      <vt:lpstr>Calibri</vt:lpstr>
      <vt:lpstr>Century Schoolbook</vt:lpstr>
      <vt:lpstr>charter</vt:lpstr>
      <vt:lpstr>Georgia</vt:lpstr>
      <vt:lpstr>Helvetica</vt:lpstr>
      <vt:lpstr>inherit</vt:lpstr>
      <vt:lpstr>Monotype Sorts</vt:lpstr>
      <vt:lpstr>Open Sans</vt:lpstr>
      <vt:lpstr>Tahoma</vt:lpstr>
      <vt:lpstr>Times New Roman</vt:lpstr>
      <vt:lpstr>Wingdings</vt:lpstr>
      <vt:lpstr>Wingdings 2</vt:lpstr>
      <vt:lpstr>Oriel</vt:lpstr>
      <vt:lpstr>Equation</vt:lpstr>
      <vt:lpstr>Document</vt:lpstr>
      <vt:lpstr>Visio</vt:lpstr>
      <vt:lpstr>19CSE305: MACHINE LEARNING  DECISION TREES</vt:lpstr>
      <vt:lpstr>PowerPoint Presentation</vt:lpstr>
      <vt:lpstr>Decision Trees</vt:lpstr>
      <vt:lpstr>The decision tree model of learning</vt:lpstr>
      <vt:lpstr>The decision tree model of learning</vt:lpstr>
      <vt:lpstr>The decision tree model of learning</vt:lpstr>
      <vt:lpstr>The decision tree model of learning</vt:lpstr>
      <vt:lpstr>The decision tree model of learning</vt:lpstr>
      <vt:lpstr>The decision tree model of learning</vt:lpstr>
      <vt:lpstr>Why it’s Decision Tree?</vt:lpstr>
      <vt:lpstr>Why it’s Decision Tree?</vt:lpstr>
      <vt:lpstr>Decision Trees</vt:lpstr>
      <vt:lpstr>Decision Trees</vt:lpstr>
      <vt:lpstr>Terminologies</vt:lpstr>
      <vt:lpstr>Classification—A Two-Step Process [RECAP] </vt:lpstr>
      <vt:lpstr>Illustrating Classification Task</vt:lpstr>
      <vt:lpstr>Decision Tree-Classification Task</vt:lpstr>
      <vt:lpstr>Another Example of Decision Tree</vt:lpstr>
      <vt:lpstr>Apply Model to Test Data</vt:lpstr>
      <vt:lpstr>Apply Model to Test Data</vt:lpstr>
      <vt:lpstr>Apply Model to Test Data</vt:lpstr>
      <vt:lpstr>Apply Model to Test Data</vt:lpstr>
      <vt:lpstr>Apply Model to Test Data</vt:lpstr>
      <vt:lpstr>Apply Model to Test Data</vt:lpstr>
      <vt:lpstr>Decision Tree Classification Task</vt:lpstr>
      <vt:lpstr>Decision tree algorithms</vt:lpstr>
      <vt:lpstr>ID3 (Iterative Dichotomiser 3) </vt:lpstr>
      <vt:lpstr>Entropy</vt:lpstr>
      <vt:lpstr>PowerPoint Presentation</vt:lpstr>
      <vt:lpstr>Entropy of multiple attributes</vt:lpstr>
      <vt:lpstr>Information Gain</vt:lpstr>
      <vt:lpstr>Information Gain</vt:lpstr>
      <vt:lpstr>Algorithm for Decision Tree Induction</vt:lpstr>
      <vt:lpstr>ID3 Algorithm</vt:lpstr>
      <vt:lpstr>Pros of ID3 Algorithm</vt:lpstr>
      <vt:lpstr>Cons of ID3 Algorithm</vt:lpstr>
      <vt:lpstr>Decision Tree Boundary</vt:lpstr>
      <vt:lpstr>Decision Tree Boundary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19CSE202  Database Management Systems  (DBMS)</dc:title>
  <dc:creator>USER</dc:creator>
  <cp:lastModifiedBy>USER</cp:lastModifiedBy>
  <cp:revision>355</cp:revision>
  <dcterms:created xsi:type="dcterms:W3CDTF">2006-08-16T00:00:00Z</dcterms:created>
  <dcterms:modified xsi:type="dcterms:W3CDTF">2021-08-30T17:29:44Z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0x01010016D5CACCCA6A2F4B826633AF63C01814</vt:lpwstr>
  </property>
</Properties>
</file>